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Quattrocento Sans"/>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QuattrocentoSans-bold.fntdata"/><Relationship Id="rId23" Type="http://schemas.openxmlformats.org/officeDocument/2006/relationships/font" Target="fonts/QuattrocentoSans-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QuattrocentoSans-boldItalic.fntdata"/><Relationship Id="rId25" Type="http://schemas.openxmlformats.org/officeDocument/2006/relationships/font" Target="fonts/QuattrocentoSans-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9f15d187be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g19f15d187be_2_5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6b464a831a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26b464a831a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9f15d187be_2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g19f15d187be_2_3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6b4960d78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26b4960d784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6b4960d78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g26b4960d784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6b4960d784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g26b4960d784_0_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6b4960d784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g26b4960d784_0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9f15d187be_2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g19f15d187be_2_3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9f15d187be_2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g19f15d187be_2_6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6b4960d78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g26b4960d784_0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6b411f475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26b411f4753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6b411f475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g26b411f4753_0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9f15d187be_2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g19f15d187be_2_28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6b411f4753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g26b411f4753_0_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6b411f475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g26b411f4753_0_1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6b464a831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g26b464a831a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56" name="Shape 56"/>
        <p:cNvGrpSpPr/>
        <p:nvPr/>
      </p:nvGrpSpPr>
      <p:grpSpPr>
        <a:xfrm>
          <a:off x="0" y="0"/>
          <a:ext cx="0" cy="0"/>
          <a:chOff x="0" y="0"/>
          <a:chExt cx="0" cy="0"/>
        </a:xfrm>
      </p:grpSpPr>
      <p:sp>
        <p:nvSpPr>
          <p:cNvPr id="57" name="Google Shape;57;p14"/>
          <p:cNvSpPr/>
          <p:nvPr>
            <p:ph idx="2" type="pic"/>
          </p:nvPr>
        </p:nvSpPr>
        <p:spPr>
          <a:xfrm>
            <a:off x="1880826" y="902205"/>
            <a:ext cx="560599" cy="560599"/>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58" name="Shape 58"/>
        <p:cNvGrpSpPr/>
        <p:nvPr/>
      </p:nvGrpSpPr>
      <p:grpSpPr>
        <a:xfrm>
          <a:off x="0" y="0"/>
          <a:ext cx="0" cy="0"/>
          <a:chOff x="0" y="0"/>
          <a:chExt cx="0" cy="0"/>
        </a:xfrm>
      </p:grpSpPr>
      <p:sp>
        <p:nvSpPr>
          <p:cNvPr id="59" name="Google Shape;59;p15"/>
          <p:cNvSpPr/>
          <p:nvPr>
            <p:ph idx="2" type="pic"/>
          </p:nvPr>
        </p:nvSpPr>
        <p:spPr>
          <a:xfrm>
            <a:off x="2784990" y="507632"/>
            <a:ext cx="252890" cy="252890"/>
          </a:xfrm>
          <a:prstGeom prst="rect">
            <a:avLst/>
          </a:prstGeom>
          <a:noFill/>
          <a:ln>
            <a:noFill/>
          </a:ln>
        </p:spPr>
      </p:sp>
      <p:sp>
        <p:nvSpPr>
          <p:cNvPr id="60" name="Google Shape;60;p15"/>
          <p:cNvSpPr/>
          <p:nvPr>
            <p:ph idx="3" type="pic"/>
          </p:nvPr>
        </p:nvSpPr>
        <p:spPr>
          <a:xfrm>
            <a:off x="2784990" y="1547930"/>
            <a:ext cx="252890" cy="252889"/>
          </a:xfrm>
          <a:prstGeom prst="rect">
            <a:avLst/>
          </a:prstGeom>
          <a:noFill/>
          <a:ln>
            <a:noFill/>
          </a:ln>
        </p:spPr>
      </p:sp>
      <p:sp>
        <p:nvSpPr>
          <p:cNvPr id="61" name="Google Shape;61;p15"/>
          <p:cNvSpPr/>
          <p:nvPr>
            <p:ph idx="4" type="pic"/>
          </p:nvPr>
        </p:nvSpPr>
        <p:spPr>
          <a:xfrm>
            <a:off x="2825071" y="2067237"/>
            <a:ext cx="177090" cy="177090"/>
          </a:xfrm>
          <a:prstGeom prst="rect">
            <a:avLst/>
          </a:prstGeom>
          <a:noFill/>
          <a:ln>
            <a:noFill/>
          </a:ln>
        </p:spPr>
      </p:sp>
      <p:sp>
        <p:nvSpPr>
          <p:cNvPr id="62" name="Google Shape;62;p15"/>
          <p:cNvSpPr/>
          <p:nvPr>
            <p:ph idx="5" type="pic"/>
          </p:nvPr>
        </p:nvSpPr>
        <p:spPr>
          <a:xfrm>
            <a:off x="2784990" y="2473046"/>
            <a:ext cx="252890" cy="252890"/>
          </a:xfrm>
          <a:prstGeom prst="rect">
            <a:avLst/>
          </a:prstGeom>
          <a:noFill/>
          <a:ln>
            <a:noFill/>
          </a:ln>
        </p:spPr>
      </p:sp>
      <p:sp>
        <p:nvSpPr>
          <p:cNvPr id="63" name="Google Shape;63;p15"/>
          <p:cNvSpPr/>
          <p:nvPr>
            <p:ph idx="6" type="pic"/>
          </p:nvPr>
        </p:nvSpPr>
        <p:spPr>
          <a:xfrm>
            <a:off x="1366706" y="4795348"/>
            <a:ext cx="216147" cy="216147"/>
          </a:xfrm>
          <a:prstGeom prst="rect">
            <a:avLst/>
          </a:prstGeom>
          <a:noFill/>
          <a:ln>
            <a:noFill/>
          </a:ln>
        </p:spPr>
      </p:sp>
      <p:sp>
        <p:nvSpPr>
          <p:cNvPr id="64" name="Google Shape;64;p15"/>
          <p:cNvSpPr/>
          <p:nvPr>
            <p:ph idx="7" type="pic"/>
          </p:nvPr>
        </p:nvSpPr>
        <p:spPr>
          <a:xfrm>
            <a:off x="6105077" y="3740946"/>
            <a:ext cx="252889" cy="252889"/>
          </a:xfrm>
          <a:prstGeom prst="rect">
            <a:avLst/>
          </a:prstGeom>
          <a:noFill/>
          <a:ln>
            <a:noFill/>
          </a:ln>
        </p:spPr>
      </p:sp>
      <p:sp>
        <p:nvSpPr>
          <p:cNvPr id="65" name="Google Shape;65;p15"/>
          <p:cNvSpPr/>
          <p:nvPr>
            <p:ph idx="8" type="pic"/>
          </p:nvPr>
        </p:nvSpPr>
        <p:spPr>
          <a:xfrm>
            <a:off x="6105077" y="4187502"/>
            <a:ext cx="252889" cy="252889"/>
          </a:xfrm>
          <a:prstGeom prst="rect">
            <a:avLst/>
          </a:prstGeom>
          <a:noFill/>
          <a:ln>
            <a:noFill/>
          </a:ln>
        </p:spPr>
      </p:sp>
      <p:sp>
        <p:nvSpPr>
          <p:cNvPr id="66" name="Google Shape;66;p15"/>
          <p:cNvSpPr/>
          <p:nvPr>
            <p:ph idx="9" type="pic"/>
          </p:nvPr>
        </p:nvSpPr>
        <p:spPr>
          <a:xfrm>
            <a:off x="6105077" y="4627115"/>
            <a:ext cx="252889" cy="252889"/>
          </a:xfrm>
          <a:prstGeom prst="rect">
            <a:avLst/>
          </a:prstGeom>
          <a:noFill/>
          <a:ln>
            <a:noFill/>
          </a:ln>
        </p:spPr>
      </p:sp>
      <p:sp>
        <p:nvSpPr>
          <p:cNvPr id="67" name="Google Shape;67;p15"/>
          <p:cNvSpPr/>
          <p:nvPr>
            <p:ph idx="13" type="pic"/>
          </p:nvPr>
        </p:nvSpPr>
        <p:spPr>
          <a:xfrm>
            <a:off x="3108961" y="2934425"/>
            <a:ext cx="2658292" cy="2660904"/>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68" name="Shape 68"/>
        <p:cNvGrpSpPr/>
        <p:nvPr/>
      </p:nvGrpSpPr>
      <p:grpSpPr>
        <a:xfrm>
          <a:off x="0" y="0"/>
          <a:ext cx="0" cy="0"/>
          <a:chOff x="0" y="0"/>
          <a:chExt cx="0" cy="0"/>
        </a:xfrm>
      </p:grpSpPr>
      <p:sp>
        <p:nvSpPr>
          <p:cNvPr id="69" name="Google Shape;69;p16"/>
          <p:cNvSpPr/>
          <p:nvPr>
            <p:ph idx="2" type="pic"/>
          </p:nvPr>
        </p:nvSpPr>
        <p:spPr>
          <a:xfrm>
            <a:off x="1877732" y="371475"/>
            <a:ext cx="560599" cy="560599"/>
          </a:xfrm>
          <a:prstGeom prst="rect">
            <a:avLst/>
          </a:prstGeom>
          <a:noFill/>
          <a:ln>
            <a:noFill/>
          </a:ln>
        </p:spPr>
      </p:sp>
      <p:sp>
        <p:nvSpPr>
          <p:cNvPr id="70" name="Google Shape;70;p16"/>
          <p:cNvSpPr/>
          <p:nvPr>
            <p:ph idx="3" type="pic"/>
          </p:nvPr>
        </p:nvSpPr>
        <p:spPr>
          <a:xfrm>
            <a:off x="1911787" y="2125545"/>
            <a:ext cx="5256812" cy="3863316"/>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1" name="Shape 71"/>
        <p:cNvGrpSpPr/>
        <p:nvPr/>
      </p:nvGrpSpPr>
      <p:grpSpPr>
        <a:xfrm>
          <a:off x="0" y="0"/>
          <a:ext cx="0" cy="0"/>
          <a:chOff x="0" y="0"/>
          <a:chExt cx="0" cy="0"/>
        </a:xfrm>
      </p:grpSpPr>
      <p:sp>
        <p:nvSpPr>
          <p:cNvPr id="72" name="Google Shape;72;p17"/>
          <p:cNvSpPr/>
          <p:nvPr>
            <p:ph idx="2" type="pic"/>
          </p:nvPr>
        </p:nvSpPr>
        <p:spPr>
          <a:xfrm>
            <a:off x="514350" y="376735"/>
            <a:ext cx="8165129" cy="2285633"/>
          </a:xfrm>
          <a:prstGeom prst="rect">
            <a:avLst/>
          </a:prstGeom>
          <a:noFill/>
          <a:ln>
            <a:noFill/>
          </a:ln>
        </p:spPr>
      </p:sp>
      <p:sp>
        <p:nvSpPr>
          <p:cNvPr id="73" name="Google Shape;73;p17"/>
          <p:cNvSpPr/>
          <p:nvPr>
            <p:ph idx="3" type="pic"/>
          </p:nvPr>
        </p:nvSpPr>
        <p:spPr>
          <a:xfrm>
            <a:off x="995830" y="2017920"/>
            <a:ext cx="1519914" cy="1519914"/>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74" name="Shape 74"/>
        <p:cNvGrpSpPr/>
        <p:nvPr/>
      </p:nvGrpSpPr>
      <p:grpSpPr>
        <a:xfrm>
          <a:off x="0" y="0"/>
          <a:ext cx="0" cy="0"/>
          <a:chOff x="0" y="0"/>
          <a:chExt cx="0" cy="0"/>
        </a:xfrm>
      </p:grpSpPr>
      <p:sp>
        <p:nvSpPr>
          <p:cNvPr id="75" name="Google Shape;75;p18"/>
          <p:cNvSpPr/>
          <p:nvPr>
            <p:ph idx="2" type="pic"/>
          </p:nvPr>
        </p:nvSpPr>
        <p:spPr>
          <a:xfrm>
            <a:off x="1877732" y="371475"/>
            <a:ext cx="560599" cy="560599"/>
          </a:xfrm>
          <a:prstGeom prst="rect">
            <a:avLst/>
          </a:prstGeom>
          <a:noFill/>
          <a:ln>
            <a:noFill/>
          </a:ln>
        </p:spPr>
      </p:sp>
      <p:sp>
        <p:nvSpPr>
          <p:cNvPr id="76" name="Google Shape;76;p18"/>
          <p:cNvSpPr/>
          <p:nvPr>
            <p:ph idx="3" type="pic"/>
          </p:nvPr>
        </p:nvSpPr>
        <p:spPr>
          <a:xfrm>
            <a:off x="1971675" y="2345260"/>
            <a:ext cx="832657" cy="832658"/>
          </a:xfrm>
          <a:prstGeom prst="rect">
            <a:avLst/>
          </a:prstGeom>
          <a:noFill/>
          <a:ln>
            <a:noFill/>
          </a:ln>
        </p:spPr>
      </p:sp>
      <p:sp>
        <p:nvSpPr>
          <p:cNvPr id="77" name="Google Shape;77;p18"/>
          <p:cNvSpPr/>
          <p:nvPr>
            <p:ph idx="4" type="pic"/>
          </p:nvPr>
        </p:nvSpPr>
        <p:spPr>
          <a:xfrm>
            <a:off x="4828022" y="2345260"/>
            <a:ext cx="832657" cy="832658"/>
          </a:xfrm>
          <a:prstGeom prst="rect">
            <a:avLst/>
          </a:prstGeom>
          <a:noFill/>
          <a:ln>
            <a:noFill/>
          </a:ln>
        </p:spPr>
      </p:sp>
      <p:sp>
        <p:nvSpPr>
          <p:cNvPr id="78" name="Google Shape;78;p18"/>
          <p:cNvSpPr/>
          <p:nvPr>
            <p:ph idx="5" type="pic"/>
          </p:nvPr>
        </p:nvSpPr>
        <p:spPr>
          <a:xfrm>
            <a:off x="1971675" y="3716860"/>
            <a:ext cx="832657" cy="832657"/>
          </a:xfrm>
          <a:prstGeom prst="rect">
            <a:avLst/>
          </a:prstGeom>
          <a:noFill/>
          <a:ln>
            <a:noFill/>
          </a:ln>
        </p:spPr>
      </p:sp>
      <p:sp>
        <p:nvSpPr>
          <p:cNvPr id="79" name="Google Shape;79;p18"/>
          <p:cNvSpPr/>
          <p:nvPr>
            <p:ph idx="6" type="pic"/>
          </p:nvPr>
        </p:nvSpPr>
        <p:spPr>
          <a:xfrm>
            <a:off x="4828022" y="3716860"/>
            <a:ext cx="832657" cy="832657"/>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0" name="Shape 80"/>
        <p:cNvGrpSpPr/>
        <p:nvPr/>
      </p:nvGrpSpPr>
      <p:grpSpPr>
        <a:xfrm>
          <a:off x="0" y="0"/>
          <a:ext cx="0" cy="0"/>
          <a:chOff x="0" y="0"/>
          <a:chExt cx="0" cy="0"/>
        </a:xfrm>
      </p:grpSpPr>
      <p:sp>
        <p:nvSpPr>
          <p:cNvPr id="81" name="Google Shape;81;p19"/>
          <p:cNvSpPr/>
          <p:nvPr>
            <p:ph idx="2" type="pic"/>
          </p:nvPr>
        </p:nvSpPr>
        <p:spPr>
          <a:xfrm>
            <a:off x="1877732" y="371475"/>
            <a:ext cx="560599" cy="560599"/>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82" name="Shape 82"/>
        <p:cNvGrpSpPr/>
        <p:nvPr/>
      </p:nvGrpSpPr>
      <p:grpSpPr>
        <a:xfrm>
          <a:off x="0" y="0"/>
          <a:ext cx="0" cy="0"/>
          <a:chOff x="0" y="0"/>
          <a:chExt cx="0" cy="0"/>
        </a:xfrm>
      </p:grpSpPr>
      <p:sp>
        <p:nvSpPr>
          <p:cNvPr id="83" name="Google Shape;83;p20"/>
          <p:cNvSpPr/>
          <p:nvPr>
            <p:ph idx="2" type="pic"/>
          </p:nvPr>
        </p:nvSpPr>
        <p:spPr>
          <a:xfrm>
            <a:off x="4607124" y="928398"/>
            <a:ext cx="386119" cy="386119"/>
          </a:xfrm>
          <a:prstGeom prst="rect">
            <a:avLst/>
          </a:prstGeom>
          <a:noFill/>
          <a:ln>
            <a:noFill/>
          </a:ln>
        </p:spPr>
      </p:sp>
      <p:sp>
        <p:nvSpPr>
          <p:cNvPr id="84" name="Google Shape;84;p20"/>
          <p:cNvSpPr/>
          <p:nvPr>
            <p:ph idx="3" type="pic"/>
          </p:nvPr>
        </p:nvSpPr>
        <p:spPr>
          <a:xfrm>
            <a:off x="454224" y="928398"/>
            <a:ext cx="386119" cy="386119"/>
          </a:xfrm>
          <a:prstGeom prst="rect">
            <a:avLst/>
          </a:prstGeom>
          <a:noFill/>
          <a:ln>
            <a:noFill/>
          </a:ln>
        </p:spPr>
      </p:sp>
      <p:sp>
        <p:nvSpPr>
          <p:cNvPr id="85" name="Google Shape;85;p20"/>
          <p:cNvSpPr/>
          <p:nvPr>
            <p:ph idx="4" type="pic"/>
          </p:nvPr>
        </p:nvSpPr>
        <p:spPr>
          <a:xfrm>
            <a:off x="911424" y="1707103"/>
            <a:ext cx="3620690" cy="2660904"/>
          </a:xfrm>
          <a:prstGeom prst="rect">
            <a:avLst/>
          </a:prstGeom>
          <a:noFill/>
          <a:ln>
            <a:noFill/>
          </a:ln>
        </p:spPr>
      </p:sp>
      <p:sp>
        <p:nvSpPr>
          <p:cNvPr id="86" name="Google Shape;86;p20"/>
          <p:cNvSpPr/>
          <p:nvPr>
            <p:ph idx="5" type="pic"/>
          </p:nvPr>
        </p:nvSpPr>
        <p:spPr>
          <a:xfrm>
            <a:off x="5064324" y="1707103"/>
            <a:ext cx="3620690" cy="2660904"/>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p:cSld name="Title and Vertical Text">
    <p:spTree>
      <p:nvGrpSpPr>
        <p:cNvPr id="87" name="Shape 87"/>
        <p:cNvGrpSpPr/>
        <p:nvPr/>
      </p:nvGrpSpPr>
      <p:grpSpPr>
        <a:xfrm>
          <a:off x="0" y="0"/>
          <a:ext cx="0" cy="0"/>
          <a:chOff x="0" y="0"/>
          <a:chExt cx="0" cy="0"/>
        </a:xfrm>
      </p:grpSpPr>
      <p:sp>
        <p:nvSpPr>
          <p:cNvPr id="88" name="Google Shape;88;p21"/>
          <p:cNvSpPr/>
          <p:nvPr>
            <p:ph idx="2" type="pic"/>
          </p:nvPr>
        </p:nvSpPr>
        <p:spPr>
          <a:xfrm>
            <a:off x="908920" y="371475"/>
            <a:ext cx="560600" cy="560599"/>
          </a:xfrm>
          <a:prstGeom prst="rect">
            <a:avLst/>
          </a:prstGeom>
          <a:noFill/>
          <a:ln>
            <a:noFill/>
          </a:ln>
        </p:spPr>
      </p:sp>
      <p:sp>
        <p:nvSpPr>
          <p:cNvPr id="89" name="Google Shape;89;p21"/>
          <p:cNvSpPr/>
          <p:nvPr>
            <p:ph idx="3" type="pic"/>
          </p:nvPr>
        </p:nvSpPr>
        <p:spPr>
          <a:xfrm>
            <a:off x="942975" y="1702324"/>
            <a:ext cx="3612513" cy="1516222"/>
          </a:xfrm>
          <a:prstGeom prst="rect">
            <a:avLst/>
          </a:prstGeom>
          <a:noFill/>
          <a:ln>
            <a:noFill/>
          </a:ln>
        </p:spPr>
      </p:sp>
      <p:sp>
        <p:nvSpPr>
          <p:cNvPr id="90" name="Google Shape;90;p21"/>
          <p:cNvSpPr/>
          <p:nvPr>
            <p:ph idx="4" type="pic"/>
          </p:nvPr>
        </p:nvSpPr>
        <p:spPr>
          <a:xfrm>
            <a:off x="4588512" y="1702324"/>
            <a:ext cx="3612513" cy="1516222"/>
          </a:xfrm>
          <a:prstGeom prst="rect">
            <a:avLst/>
          </a:prstGeom>
          <a:noFill/>
          <a:ln>
            <a:noFill/>
          </a:ln>
        </p:spPr>
      </p:sp>
      <p:sp>
        <p:nvSpPr>
          <p:cNvPr id="91" name="Google Shape;91;p21"/>
          <p:cNvSpPr/>
          <p:nvPr>
            <p:ph idx="5" type="pic"/>
          </p:nvPr>
        </p:nvSpPr>
        <p:spPr>
          <a:xfrm>
            <a:off x="942975" y="3251570"/>
            <a:ext cx="3612513" cy="1520456"/>
          </a:xfrm>
          <a:prstGeom prst="rect">
            <a:avLst/>
          </a:prstGeom>
          <a:noFill/>
          <a:ln>
            <a:noFill/>
          </a:ln>
        </p:spPr>
      </p:sp>
      <p:sp>
        <p:nvSpPr>
          <p:cNvPr id="92" name="Google Shape;92;p21"/>
          <p:cNvSpPr/>
          <p:nvPr>
            <p:ph idx="6" type="pic"/>
          </p:nvPr>
        </p:nvSpPr>
        <p:spPr>
          <a:xfrm>
            <a:off x="4588512" y="3251570"/>
            <a:ext cx="3612513" cy="1520456"/>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type="obj">
  <p:cSld name="OBJECT">
    <p:spTree>
      <p:nvGrpSpPr>
        <p:cNvPr id="93" name="Shape 93"/>
        <p:cNvGrpSpPr/>
        <p:nvPr/>
      </p:nvGrpSpPr>
      <p:grpSpPr>
        <a:xfrm>
          <a:off x="0" y="0"/>
          <a:ext cx="0" cy="0"/>
          <a:chOff x="0" y="0"/>
          <a:chExt cx="0" cy="0"/>
        </a:xfrm>
      </p:grpSpPr>
      <p:sp>
        <p:nvSpPr>
          <p:cNvPr id="94" name="Google Shape;94;p22"/>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5" name="Google Shape;95;p22"/>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6" name="Google Shape;96;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9" name="Shape 99"/>
        <p:cNvGrpSpPr/>
        <p:nvPr/>
      </p:nvGrpSpPr>
      <p:grpSpPr>
        <a:xfrm>
          <a:off x="0" y="0"/>
          <a:ext cx="0" cy="0"/>
          <a:chOff x="0" y="0"/>
          <a:chExt cx="0" cy="0"/>
        </a:xfrm>
      </p:grpSpPr>
      <p:sp>
        <p:nvSpPr>
          <p:cNvPr id="100" name="Google Shape;100;p23"/>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1" name="Google Shape;101;p23"/>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2" name="Google Shape;102;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3" name="Google Shape;103;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2.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2.jp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2.jp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2.jp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image" Target="../media/image2.jp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 Id="rId3" Type="http://schemas.openxmlformats.org/officeDocument/2006/relationships/image" Target="../media/image2.jp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2.jp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10.png"/><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6.png"/><Relationship Id="rId5"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2.jp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9BF0"/>
        </a:solidFill>
      </p:bgPr>
    </p:bg>
    <p:spTree>
      <p:nvGrpSpPr>
        <p:cNvPr id="108" name="Shape 108"/>
        <p:cNvGrpSpPr/>
        <p:nvPr/>
      </p:nvGrpSpPr>
      <p:grpSpPr>
        <a:xfrm>
          <a:off x="0" y="0"/>
          <a:ext cx="0" cy="0"/>
          <a:chOff x="0" y="0"/>
          <a:chExt cx="0" cy="0"/>
        </a:xfrm>
      </p:grpSpPr>
      <p:sp>
        <p:nvSpPr>
          <p:cNvPr id="109" name="Google Shape;109;p24"/>
          <p:cNvSpPr/>
          <p:nvPr/>
        </p:nvSpPr>
        <p:spPr>
          <a:xfrm>
            <a:off x="3829051" y="1968107"/>
            <a:ext cx="1485900" cy="1207286"/>
          </a:xfrm>
          <a:custGeom>
            <a:rect b="b" l="l" r="r" t="t"/>
            <a:pathLst>
              <a:path extrusionOk="0" h="3962400" w="4876800">
                <a:moveTo>
                  <a:pt x="4876800" y="469087"/>
                </a:moveTo>
                <a:cubicBezTo>
                  <a:pt x="4695444" y="548640"/>
                  <a:pt x="4502201" y="601370"/>
                  <a:pt x="4300728" y="626974"/>
                </a:cubicBezTo>
                <a:cubicBezTo>
                  <a:pt x="4507992" y="503225"/>
                  <a:pt x="4666183" y="308762"/>
                  <a:pt x="4740555" y="74371"/>
                </a:cubicBezTo>
                <a:cubicBezTo>
                  <a:pt x="4547311" y="189586"/>
                  <a:pt x="4333951" y="270967"/>
                  <a:pt x="4106570" y="316382"/>
                </a:cubicBezTo>
                <a:cubicBezTo>
                  <a:pt x="3923081" y="121006"/>
                  <a:pt x="3661562" y="0"/>
                  <a:pt x="3376270" y="0"/>
                </a:cubicBezTo>
                <a:cubicBezTo>
                  <a:pt x="2822753" y="0"/>
                  <a:pt x="2377135" y="449275"/>
                  <a:pt x="2377135" y="1000049"/>
                </a:cubicBezTo>
                <a:cubicBezTo>
                  <a:pt x="2377135" y="1079297"/>
                  <a:pt x="2383841" y="1155497"/>
                  <a:pt x="2400300" y="1228039"/>
                </a:cubicBezTo>
                <a:cubicBezTo>
                  <a:pt x="1569110" y="1187501"/>
                  <a:pt x="833628" y="789127"/>
                  <a:pt x="339547" y="182270"/>
                </a:cubicBezTo>
                <a:cubicBezTo>
                  <a:pt x="253289" y="331927"/>
                  <a:pt x="202692" y="503225"/>
                  <a:pt x="202692" y="687629"/>
                </a:cubicBezTo>
                <a:cubicBezTo>
                  <a:pt x="202692" y="1033882"/>
                  <a:pt x="381000" y="1340815"/>
                  <a:pt x="646786" y="1518514"/>
                </a:cubicBezTo>
                <a:cubicBezTo>
                  <a:pt x="486156" y="1515466"/>
                  <a:pt x="328574" y="1468831"/>
                  <a:pt x="195072" y="1395374"/>
                </a:cubicBezTo>
                <a:cubicBezTo>
                  <a:pt x="195072" y="1398422"/>
                  <a:pt x="195072" y="1402385"/>
                  <a:pt x="195072" y="1406347"/>
                </a:cubicBezTo>
                <a:cubicBezTo>
                  <a:pt x="195072" y="1892199"/>
                  <a:pt x="541630" y="2295754"/>
                  <a:pt x="996086" y="2388718"/>
                </a:cubicBezTo>
                <a:cubicBezTo>
                  <a:pt x="914705" y="2410968"/>
                  <a:pt x="826008" y="2421636"/>
                  <a:pt x="733958" y="2421636"/>
                </a:cubicBezTo>
                <a:cubicBezTo>
                  <a:pt x="669950" y="2421636"/>
                  <a:pt x="605333" y="2417978"/>
                  <a:pt x="544678" y="2404567"/>
                </a:cubicBezTo>
                <a:cubicBezTo>
                  <a:pt x="674218" y="2800502"/>
                  <a:pt x="1041806" y="3091586"/>
                  <a:pt x="1478890" y="3101035"/>
                </a:cubicBezTo>
                <a:cubicBezTo>
                  <a:pt x="1138733" y="3367126"/>
                  <a:pt x="706831" y="3527451"/>
                  <a:pt x="239268" y="3527451"/>
                </a:cubicBezTo>
                <a:cubicBezTo>
                  <a:pt x="157277" y="3527451"/>
                  <a:pt x="78638" y="3523793"/>
                  <a:pt x="0" y="3513734"/>
                </a:cubicBezTo>
                <a:cubicBezTo>
                  <a:pt x="442874" y="3799332"/>
                  <a:pt x="967740" y="3962400"/>
                  <a:pt x="1533754" y="3962400"/>
                </a:cubicBezTo>
                <a:cubicBezTo>
                  <a:pt x="3373526" y="3962400"/>
                  <a:pt x="4379367" y="2438400"/>
                  <a:pt x="4379367" y="1117397"/>
                </a:cubicBezTo>
                <a:cubicBezTo>
                  <a:pt x="4379367" y="1073201"/>
                  <a:pt x="4377843" y="1030529"/>
                  <a:pt x="4375709" y="988162"/>
                </a:cubicBezTo>
                <a:cubicBezTo>
                  <a:pt x="4574134" y="847344"/>
                  <a:pt x="4740859" y="671474"/>
                  <a:pt x="4876800" y="469087"/>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 name="Google Shape;110;p24"/>
          <p:cNvSpPr txBox="1"/>
          <p:nvPr/>
        </p:nvSpPr>
        <p:spPr>
          <a:xfrm>
            <a:off x="3276300" y="3406550"/>
            <a:ext cx="2591400" cy="284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a:solidFill>
                  <a:schemeClr val="lt1"/>
                </a:solidFill>
                <a:latin typeface="Quattrocento Sans"/>
                <a:ea typeface="Quattrocento Sans"/>
                <a:cs typeface="Quattrocento Sans"/>
                <a:sym typeface="Quattrocento Sans"/>
              </a:rPr>
              <a:t>@muhammad_ridzan_pahmi</a:t>
            </a:r>
            <a:endParaRPr sz="11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3"/>
          <p:cNvSpPr txBox="1"/>
          <p:nvPr/>
        </p:nvSpPr>
        <p:spPr>
          <a:xfrm>
            <a:off x="5095375" y="1458625"/>
            <a:ext cx="3764700" cy="26859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SzPts val="1100"/>
              <a:buNone/>
            </a:pPr>
            <a:r>
              <a:t/>
            </a:r>
            <a:endParaRPr b="1" sz="1000">
              <a:solidFill>
                <a:srgbClr val="4998E9"/>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b="1" sz="1000">
              <a:solidFill>
                <a:srgbClr val="4998E9"/>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rPr b="1" lang="en-GB" sz="1000">
                <a:solidFill>
                  <a:srgbClr val="4998E9"/>
                </a:solidFill>
                <a:latin typeface="Quattrocento Sans"/>
                <a:ea typeface="Quattrocento Sans"/>
                <a:cs typeface="Quattrocento Sans"/>
                <a:sym typeface="Quattrocento Sans"/>
              </a:rPr>
              <a:t>KESIMPULAN</a:t>
            </a:r>
            <a:endParaRPr b="1" sz="1000">
              <a:solidFill>
                <a:srgbClr val="4998E9"/>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rPr lang="en-GB" sz="1000">
                <a:solidFill>
                  <a:schemeClr val="dk1"/>
                </a:solidFill>
                <a:latin typeface="Quattrocento Sans"/>
                <a:ea typeface="Quattrocento Sans"/>
                <a:cs typeface="Quattrocento Sans"/>
                <a:sym typeface="Quattrocento Sans"/>
              </a:rPr>
              <a:t>Banyak kasus hate speech yang ditujukan kepada individu biasanya dianggap tidak terlalu keras atau serius.</a:t>
            </a:r>
            <a:endParaRPr sz="10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rPr lang="en-GB" sz="1000">
                <a:solidFill>
                  <a:schemeClr val="dk1"/>
                </a:solidFill>
                <a:latin typeface="Quattrocento Sans"/>
                <a:ea typeface="Quattrocento Sans"/>
                <a:cs typeface="Quattrocento Sans"/>
                <a:sym typeface="Quattrocento Sans"/>
              </a:rPr>
              <a:t>Kasus Hate Speech Group dianggap lumayan Moderate/lumayan kejam.</a:t>
            </a:r>
            <a:endParaRPr sz="10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rPr lang="en-GB" sz="1000">
                <a:solidFill>
                  <a:schemeClr val="dk1"/>
                </a:solidFill>
                <a:latin typeface="Quattrocento Sans"/>
                <a:ea typeface="Quattrocento Sans"/>
                <a:cs typeface="Quattrocento Sans"/>
                <a:sym typeface="Quattrocento Sans"/>
              </a:rPr>
              <a:t>Jika seseorang dihina secara Individu, itu jarang juga dianggap sebagai serangan terhadap kelompok/Group.</a:t>
            </a:r>
            <a:endParaRPr sz="10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rPr lang="en-GB" sz="1000">
                <a:solidFill>
                  <a:schemeClr val="dk1"/>
                </a:solidFill>
                <a:latin typeface="Quattrocento Sans"/>
                <a:ea typeface="Quattrocento Sans"/>
                <a:cs typeface="Quattrocento Sans"/>
                <a:sym typeface="Quattrocento Sans"/>
              </a:rPr>
              <a:t>Hate speech yang mengincar sebuah grup atau kelompok biasanya dianggap ringan/lemah.</a:t>
            </a:r>
            <a:endParaRPr sz="1000">
              <a:solidFill>
                <a:schemeClr val="dk1"/>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b="1" sz="1000">
              <a:solidFill>
                <a:srgbClr val="4998E9"/>
              </a:solidFill>
              <a:latin typeface="Quattrocento Sans"/>
              <a:ea typeface="Quattrocento Sans"/>
              <a:cs typeface="Quattrocento Sans"/>
              <a:sym typeface="Quattrocento Sans"/>
            </a:endParaRPr>
          </a:p>
        </p:txBody>
      </p:sp>
      <p:cxnSp>
        <p:nvCxnSpPr>
          <p:cNvPr id="216" name="Google Shape;216;p33"/>
          <p:cNvCxnSpPr/>
          <p:nvPr/>
        </p:nvCxnSpPr>
        <p:spPr>
          <a:xfrm>
            <a:off x="4779350" y="1382329"/>
            <a:ext cx="0" cy="4128600"/>
          </a:xfrm>
          <a:prstGeom prst="straightConnector1">
            <a:avLst/>
          </a:prstGeom>
          <a:noFill/>
          <a:ln cap="flat" cmpd="sng" w="9525">
            <a:solidFill>
              <a:srgbClr val="D8D8D8"/>
            </a:solidFill>
            <a:prstDash val="solid"/>
            <a:miter lim="800000"/>
            <a:headEnd len="sm" w="sm" type="none"/>
            <a:tailEnd len="sm" w="sm" type="none"/>
          </a:ln>
        </p:spPr>
      </p:cxnSp>
      <p:sp>
        <p:nvSpPr>
          <p:cNvPr id="217" name="Google Shape;217;p33"/>
          <p:cNvSpPr txBox="1"/>
          <p:nvPr/>
        </p:nvSpPr>
        <p:spPr>
          <a:xfrm>
            <a:off x="833201" y="1025300"/>
            <a:ext cx="1714500" cy="238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100">
                <a:solidFill>
                  <a:srgbClr val="74797E"/>
                </a:solidFill>
                <a:latin typeface="Quattrocento Sans"/>
                <a:ea typeface="Quattrocento Sans"/>
                <a:cs typeface="Quattrocento Sans"/>
                <a:sym typeface="Quattrocento Sans"/>
              </a:rPr>
              <a:t>Variable : Total Word</a:t>
            </a:r>
            <a:endParaRPr sz="1100">
              <a:solidFill>
                <a:srgbClr val="74797E"/>
              </a:solidFill>
              <a:latin typeface="Quattrocento Sans"/>
              <a:ea typeface="Quattrocento Sans"/>
              <a:cs typeface="Quattrocento Sans"/>
              <a:sym typeface="Quattrocento Sans"/>
            </a:endParaRPr>
          </a:p>
        </p:txBody>
      </p:sp>
      <p:sp>
        <p:nvSpPr>
          <p:cNvPr id="218" name="Google Shape;218;p33"/>
          <p:cNvSpPr txBox="1"/>
          <p:nvPr/>
        </p:nvSpPr>
        <p:spPr>
          <a:xfrm>
            <a:off x="833200" y="826925"/>
            <a:ext cx="1394400" cy="2538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200">
                <a:solidFill>
                  <a:srgbClr val="101519"/>
                </a:solidFill>
                <a:latin typeface="Quattrocento Sans"/>
                <a:ea typeface="Quattrocento Sans"/>
                <a:cs typeface="Quattrocento Sans"/>
                <a:sym typeface="Quattrocento Sans"/>
              </a:rPr>
              <a:t>Univariate Analysis</a:t>
            </a:r>
            <a:endParaRPr sz="1200">
              <a:solidFill>
                <a:srgbClr val="101519"/>
              </a:solidFill>
              <a:latin typeface="Quattrocento Sans"/>
              <a:ea typeface="Quattrocento Sans"/>
              <a:cs typeface="Quattrocento Sans"/>
              <a:sym typeface="Quattrocento Sans"/>
            </a:endParaRPr>
          </a:p>
        </p:txBody>
      </p:sp>
      <p:sp>
        <p:nvSpPr>
          <p:cNvPr id="219" name="Google Shape;219;p33"/>
          <p:cNvSpPr/>
          <p:nvPr/>
        </p:nvSpPr>
        <p:spPr>
          <a:xfrm>
            <a:off x="4415838" y="1033701"/>
            <a:ext cx="122699" cy="23095"/>
          </a:xfrm>
          <a:custGeom>
            <a:rect b="b" l="l" r="r" t="t"/>
            <a:pathLst>
              <a:path extrusionOk="0" h="19126" w="101614">
                <a:moveTo>
                  <a:pt x="92051" y="0"/>
                </a:moveTo>
                <a:cubicBezTo>
                  <a:pt x="97332" y="0"/>
                  <a:pt x="101614" y="4282"/>
                  <a:pt x="101614" y="9563"/>
                </a:cubicBezTo>
                <a:cubicBezTo>
                  <a:pt x="101614" y="14844"/>
                  <a:pt x="97332" y="19126"/>
                  <a:pt x="92051" y="19126"/>
                </a:cubicBezTo>
                <a:cubicBezTo>
                  <a:pt x="86770" y="19126"/>
                  <a:pt x="82488" y="14844"/>
                  <a:pt x="82488" y="9563"/>
                </a:cubicBezTo>
                <a:cubicBezTo>
                  <a:pt x="82488" y="4282"/>
                  <a:pt x="86770" y="0"/>
                  <a:pt x="92051" y="0"/>
                </a:cubicBezTo>
                <a:close/>
                <a:moveTo>
                  <a:pt x="51508" y="0"/>
                </a:moveTo>
                <a:cubicBezTo>
                  <a:pt x="56789" y="0"/>
                  <a:pt x="61071" y="4282"/>
                  <a:pt x="61071" y="9563"/>
                </a:cubicBezTo>
                <a:cubicBezTo>
                  <a:pt x="61071" y="14844"/>
                  <a:pt x="56789" y="19126"/>
                  <a:pt x="51508" y="19126"/>
                </a:cubicBezTo>
                <a:cubicBezTo>
                  <a:pt x="46227" y="19126"/>
                  <a:pt x="41945" y="14844"/>
                  <a:pt x="41945" y="9563"/>
                </a:cubicBezTo>
                <a:cubicBezTo>
                  <a:pt x="41945" y="4282"/>
                  <a:pt x="46227" y="0"/>
                  <a:pt x="51508" y="0"/>
                </a:cubicBezTo>
                <a:close/>
                <a:moveTo>
                  <a:pt x="9563" y="0"/>
                </a:moveTo>
                <a:cubicBezTo>
                  <a:pt x="14844" y="0"/>
                  <a:pt x="19126" y="4282"/>
                  <a:pt x="19126" y="9563"/>
                </a:cubicBezTo>
                <a:cubicBezTo>
                  <a:pt x="19126" y="14844"/>
                  <a:pt x="14844" y="19126"/>
                  <a:pt x="9563" y="19126"/>
                </a:cubicBezTo>
                <a:cubicBezTo>
                  <a:pt x="4282" y="19126"/>
                  <a:pt x="0" y="14844"/>
                  <a:pt x="0" y="9563"/>
                </a:cubicBezTo>
                <a:cubicBezTo>
                  <a:pt x="0" y="4282"/>
                  <a:pt x="4282" y="0"/>
                  <a:pt x="9563" y="0"/>
                </a:cubicBezTo>
                <a:close/>
              </a:path>
            </a:pathLst>
          </a:custGeom>
          <a:solidFill>
            <a:srgbClr val="74797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icture containing text&#10;&#10;Description automatically generated" id="220" name="Google Shape;220;p33"/>
          <p:cNvPicPr preferRelativeResize="0"/>
          <p:nvPr>
            <p:ph idx="3" type="pic"/>
          </p:nvPr>
        </p:nvPicPr>
        <p:blipFill rotWithShape="1">
          <a:blip r:embed="rId3">
            <a:alphaModFix/>
          </a:blip>
          <a:srcRect b="0" l="0" r="0" t="0"/>
          <a:stretch/>
        </p:blipFill>
        <p:spPr>
          <a:xfrm>
            <a:off x="454224" y="852198"/>
            <a:ext cx="386100" cy="386100"/>
          </a:xfrm>
          <a:prstGeom prst="ellipse">
            <a:avLst/>
          </a:prstGeom>
          <a:noFill/>
          <a:ln>
            <a:noFill/>
          </a:ln>
        </p:spPr>
      </p:pic>
      <p:pic>
        <p:nvPicPr>
          <p:cNvPr id="221" name="Google Shape;221;p33"/>
          <p:cNvPicPr preferRelativeResize="0"/>
          <p:nvPr/>
        </p:nvPicPr>
        <p:blipFill>
          <a:blip r:embed="rId4">
            <a:alphaModFix/>
          </a:blip>
          <a:stretch>
            <a:fillRect/>
          </a:stretch>
        </p:blipFill>
        <p:spPr>
          <a:xfrm>
            <a:off x="356575" y="1424050"/>
            <a:ext cx="4106755" cy="3574902"/>
          </a:xfrm>
          <a:prstGeom prst="rect">
            <a:avLst/>
          </a:prstGeom>
          <a:noFill/>
          <a:ln>
            <a:noFill/>
          </a:ln>
        </p:spPr>
      </p:pic>
      <p:sp>
        <p:nvSpPr>
          <p:cNvPr id="222" name="Google Shape;222;p33"/>
          <p:cNvSpPr txBox="1"/>
          <p:nvPr/>
        </p:nvSpPr>
        <p:spPr>
          <a:xfrm>
            <a:off x="3975450" y="376975"/>
            <a:ext cx="22857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Hasil &amp; Kesimpulan</a:t>
            </a:r>
            <a:endParaRPr sz="18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4"/>
          <p:cNvSpPr txBox="1"/>
          <p:nvPr/>
        </p:nvSpPr>
        <p:spPr>
          <a:xfrm>
            <a:off x="1469614" y="942563"/>
            <a:ext cx="46140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World Cloud Abusive</a:t>
            </a:r>
            <a:endParaRPr sz="1800">
              <a:solidFill>
                <a:srgbClr val="101519"/>
              </a:solidFill>
              <a:latin typeface="Quattrocento Sans"/>
              <a:ea typeface="Quattrocento Sans"/>
              <a:cs typeface="Quattrocento Sans"/>
              <a:sym typeface="Quattrocento Sans"/>
            </a:endParaRPr>
          </a:p>
        </p:txBody>
      </p:sp>
      <p:pic>
        <p:nvPicPr>
          <p:cNvPr descr="A picture containing text&#10;&#10;Description automatically generated" id="228" name="Google Shape;228;p34"/>
          <p:cNvPicPr preferRelativeResize="0"/>
          <p:nvPr>
            <p:ph idx="2" type="pic"/>
          </p:nvPr>
        </p:nvPicPr>
        <p:blipFill rotWithShape="1">
          <a:blip r:embed="rId3">
            <a:alphaModFix/>
          </a:blip>
          <a:srcRect b="0" l="0" r="0" t="0"/>
          <a:stretch/>
        </p:blipFill>
        <p:spPr>
          <a:xfrm>
            <a:off x="908921" y="371475"/>
            <a:ext cx="560700" cy="560700"/>
          </a:xfrm>
          <a:prstGeom prst="ellipse">
            <a:avLst/>
          </a:prstGeom>
          <a:noFill/>
          <a:ln>
            <a:noFill/>
          </a:ln>
        </p:spPr>
      </p:pic>
      <p:cxnSp>
        <p:nvCxnSpPr>
          <p:cNvPr id="229" name="Google Shape;229;p34"/>
          <p:cNvCxnSpPr/>
          <p:nvPr/>
        </p:nvCxnSpPr>
        <p:spPr>
          <a:xfrm>
            <a:off x="737085" y="-402185"/>
            <a:ext cx="0" cy="5495129"/>
          </a:xfrm>
          <a:prstGeom prst="straightConnector1">
            <a:avLst/>
          </a:prstGeom>
          <a:noFill/>
          <a:ln cap="flat" cmpd="sng" w="9525">
            <a:solidFill>
              <a:srgbClr val="D8D8D8"/>
            </a:solidFill>
            <a:prstDash val="solid"/>
            <a:miter lim="800000"/>
            <a:headEnd len="sm" w="sm" type="none"/>
            <a:tailEnd len="sm" w="sm" type="none"/>
          </a:ln>
        </p:spPr>
      </p:cxnSp>
      <p:grpSp>
        <p:nvGrpSpPr>
          <p:cNvPr id="230" name="Google Shape;230;p34"/>
          <p:cNvGrpSpPr/>
          <p:nvPr/>
        </p:nvGrpSpPr>
        <p:grpSpPr>
          <a:xfrm>
            <a:off x="1254467" y="1508175"/>
            <a:ext cx="6750022" cy="3377649"/>
            <a:chOff x="1254467" y="1508175"/>
            <a:chExt cx="6750022" cy="3377649"/>
          </a:xfrm>
        </p:grpSpPr>
        <p:pic>
          <p:nvPicPr>
            <p:cNvPr id="231" name="Google Shape;231;p34"/>
            <p:cNvPicPr preferRelativeResize="0"/>
            <p:nvPr/>
          </p:nvPicPr>
          <p:blipFill>
            <a:blip r:embed="rId4">
              <a:alphaModFix/>
            </a:blip>
            <a:stretch>
              <a:fillRect/>
            </a:stretch>
          </p:blipFill>
          <p:spPr>
            <a:xfrm>
              <a:off x="1254467" y="1508175"/>
              <a:ext cx="6750022" cy="3377649"/>
            </a:xfrm>
            <a:prstGeom prst="rect">
              <a:avLst/>
            </a:prstGeom>
            <a:noFill/>
            <a:ln>
              <a:noFill/>
            </a:ln>
          </p:spPr>
        </p:pic>
        <p:sp>
          <p:nvSpPr>
            <p:cNvPr id="232" name="Google Shape;232;p34"/>
            <p:cNvSpPr/>
            <p:nvPr/>
          </p:nvSpPr>
          <p:spPr>
            <a:xfrm>
              <a:off x="1394268" y="4400125"/>
              <a:ext cx="1409176" cy="361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33" name="Google Shape;233;p34"/>
            <p:cNvSpPr/>
            <p:nvPr/>
          </p:nvSpPr>
          <p:spPr>
            <a:xfrm>
              <a:off x="2170724" y="2534125"/>
              <a:ext cx="747801" cy="169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grpSp>
      <p:sp>
        <p:nvSpPr>
          <p:cNvPr id="234" name="Google Shape;234;p34"/>
          <p:cNvSpPr/>
          <p:nvPr/>
        </p:nvSpPr>
        <p:spPr>
          <a:xfrm>
            <a:off x="6072725" y="3630550"/>
            <a:ext cx="363900" cy="67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35" name="Google Shape;235;p34"/>
          <p:cNvSpPr txBox="1"/>
          <p:nvPr/>
        </p:nvSpPr>
        <p:spPr>
          <a:xfrm>
            <a:off x="3975450" y="376975"/>
            <a:ext cx="22857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Hasil &amp; Kesimpulan</a:t>
            </a:r>
            <a:endParaRPr sz="18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5"/>
          <p:cNvSpPr txBox="1"/>
          <p:nvPr/>
        </p:nvSpPr>
        <p:spPr>
          <a:xfrm>
            <a:off x="1469614" y="942563"/>
            <a:ext cx="46140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WorldCloud Group</a:t>
            </a:r>
            <a:endParaRPr sz="1800">
              <a:solidFill>
                <a:srgbClr val="101519"/>
              </a:solidFill>
              <a:latin typeface="Quattrocento Sans"/>
              <a:ea typeface="Quattrocento Sans"/>
              <a:cs typeface="Quattrocento Sans"/>
              <a:sym typeface="Quattrocento Sans"/>
            </a:endParaRPr>
          </a:p>
        </p:txBody>
      </p:sp>
      <p:pic>
        <p:nvPicPr>
          <p:cNvPr descr="A picture containing text&#10;&#10;Description automatically generated" id="241" name="Google Shape;241;p35"/>
          <p:cNvPicPr preferRelativeResize="0"/>
          <p:nvPr>
            <p:ph idx="2" type="pic"/>
          </p:nvPr>
        </p:nvPicPr>
        <p:blipFill rotWithShape="1">
          <a:blip r:embed="rId3">
            <a:alphaModFix/>
          </a:blip>
          <a:srcRect b="0" l="0" r="0" t="0"/>
          <a:stretch/>
        </p:blipFill>
        <p:spPr>
          <a:xfrm>
            <a:off x="908921" y="371475"/>
            <a:ext cx="560700" cy="560700"/>
          </a:xfrm>
          <a:prstGeom prst="ellipse">
            <a:avLst/>
          </a:prstGeom>
          <a:noFill/>
          <a:ln>
            <a:noFill/>
          </a:ln>
        </p:spPr>
      </p:pic>
      <p:cxnSp>
        <p:nvCxnSpPr>
          <p:cNvPr id="242" name="Google Shape;242;p35"/>
          <p:cNvCxnSpPr/>
          <p:nvPr/>
        </p:nvCxnSpPr>
        <p:spPr>
          <a:xfrm>
            <a:off x="737085" y="-402185"/>
            <a:ext cx="0" cy="5495100"/>
          </a:xfrm>
          <a:prstGeom prst="straightConnector1">
            <a:avLst/>
          </a:prstGeom>
          <a:noFill/>
          <a:ln cap="flat" cmpd="sng" w="9525">
            <a:solidFill>
              <a:srgbClr val="D8D8D8"/>
            </a:solidFill>
            <a:prstDash val="solid"/>
            <a:miter lim="800000"/>
            <a:headEnd len="sm" w="sm" type="none"/>
            <a:tailEnd len="sm" w="sm" type="none"/>
          </a:ln>
        </p:spPr>
      </p:cxnSp>
      <p:sp>
        <p:nvSpPr>
          <p:cNvPr id="243" name="Google Shape;243;p35"/>
          <p:cNvSpPr/>
          <p:nvPr/>
        </p:nvSpPr>
        <p:spPr>
          <a:xfrm>
            <a:off x="6072725" y="3630550"/>
            <a:ext cx="363900" cy="67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44" name="Google Shape;244;p35"/>
          <p:cNvSpPr txBox="1"/>
          <p:nvPr/>
        </p:nvSpPr>
        <p:spPr>
          <a:xfrm>
            <a:off x="3975450" y="376975"/>
            <a:ext cx="22857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Hasil &amp; Kesimpulan</a:t>
            </a:r>
            <a:endParaRPr sz="1800">
              <a:solidFill>
                <a:srgbClr val="101519"/>
              </a:solidFill>
              <a:latin typeface="Quattrocento Sans"/>
              <a:ea typeface="Quattrocento Sans"/>
              <a:cs typeface="Quattrocento Sans"/>
              <a:sym typeface="Quattrocento Sans"/>
            </a:endParaRPr>
          </a:p>
        </p:txBody>
      </p:sp>
      <p:pic>
        <p:nvPicPr>
          <p:cNvPr id="245" name="Google Shape;245;p35"/>
          <p:cNvPicPr preferRelativeResize="0"/>
          <p:nvPr/>
        </p:nvPicPr>
        <p:blipFill>
          <a:blip r:embed="rId4">
            <a:alphaModFix/>
          </a:blip>
          <a:stretch>
            <a:fillRect/>
          </a:stretch>
        </p:blipFill>
        <p:spPr>
          <a:xfrm>
            <a:off x="1492250" y="1372601"/>
            <a:ext cx="6159500" cy="3134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6"/>
          <p:cNvSpPr txBox="1"/>
          <p:nvPr/>
        </p:nvSpPr>
        <p:spPr>
          <a:xfrm>
            <a:off x="1469614" y="942563"/>
            <a:ext cx="46140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WorldCloud Individual</a:t>
            </a:r>
            <a:endParaRPr sz="1800">
              <a:solidFill>
                <a:srgbClr val="101519"/>
              </a:solidFill>
              <a:latin typeface="Quattrocento Sans"/>
              <a:ea typeface="Quattrocento Sans"/>
              <a:cs typeface="Quattrocento Sans"/>
              <a:sym typeface="Quattrocento Sans"/>
            </a:endParaRPr>
          </a:p>
        </p:txBody>
      </p:sp>
      <p:pic>
        <p:nvPicPr>
          <p:cNvPr descr="A picture containing text&#10;&#10;Description automatically generated" id="251" name="Google Shape;251;p36"/>
          <p:cNvPicPr preferRelativeResize="0"/>
          <p:nvPr>
            <p:ph idx="2" type="pic"/>
          </p:nvPr>
        </p:nvPicPr>
        <p:blipFill rotWithShape="1">
          <a:blip r:embed="rId3">
            <a:alphaModFix/>
          </a:blip>
          <a:srcRect b="0" l="0" r="0" t="0"/>
          <a:stretch/>
        </p:blipFill>
        <p:spPr>
          <a:xfrm>
            <a:off x="908921" y="371475"/>
            <a:ext cx="560700" cy="560700"/>
          </a:xfrm>
          <a:prstGeom prst="ellipse">
            <a:avLst/>
          </a:prstGeom>
          <a:noFill/>
          <a:ln>
            <a:noFill/>
          </a:ln>
        </p:spPr>
      </p:pic>
      <p:cxnSp>
        <p:nvCxnSpPr>
          <p:cNvPr id="252" name="Google Shape;252;p36"/>
          <p:cNvCxnSpPr/>
          <p:nvPr/>
        </p:nvCxnSpPr>
        <p:spPr>
          <a:xfrm>
            <a:off x="737085" y="-402185"/>
            <a:ext cx="0" cy="5495100"/>
          </a:xfrm>
          <a:prstGeom prst="straightConnector1">
            <a:avLst/>
          </a:prstGeom>
          <a:noFill/>
          <a:ln cap="flat" cmpd="sng" w="9525">
            <a:solidFill>
              <a:srgbClr val="D8D8D8"/>
            </a:solidFill>
            <a:prstDash val="solid"/>
            <a:miter lim="800000"/>
            <a:headEnd len="sm" w="sm" type="none"/>
            <a:tailEnd len="sm" w="sm" type="none"/>
          </a:ln>
        </p:spPr>
      </p:cxnSp>
      <p:sp>
        <p:nvSpPr>
          <p:cNvPr id="253" name="Google Shape;253;p36"/>
          <p:cNvSpPr/>
          <p:nvPr/>
        </p:nvSpPr>
        <p:spPr>
          <a:xfrm>
            <a:off x="6072725" y="3630550"/>
            <a:ext cx="363900" cy="67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54" name="Google Shape;254;p36"/>
          <p:cNvSpPr txBox="1"/>
          <p:nvPr/>
        </p:nvSpPr>
        <p:spPr>
          <a:xfrm>
            <a:off x="3975450" y="376975"/>
            <a:ext cx="22857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Hasil &amp; Kesimpulan</a:t>
            </a:r>
            <a:endParaRPr sz="1800">
              <a:solidFill>
                <a:srgbClr val="101519"/>
              </a:solidFill>
              <a:latin typeface="Quattrocento Sans"/>
              <a:ea typeface="Quattrocento Sans"/>
              <a:cs typeface="Quattrocento Sans"/>
              <a:sym typeface="Quattrocento Sans"/>
            </a:endParaRPr>
          </a:p>
        </p:txBody>
      </p:sp>
      <p:pic>
        <p:nvPicPr>
          <p:cNvPr id="255" name="Google Shape;255;p36"/>
          <p:cNvPicPr preferRelativeResize="0"/>
          <p:nvPr/>
        </p:nvPicPr>
        <p:blipFill>
          <a:blip r:embed="rId4">
            <a:alphaModFix/>
          </a:blip>
          <a:stretch>
            <a:fillRect/>
          </a:stretch>
        </p:blipFill>
        <p:spPr>
          <a:xfrm>
            <a:off x="1469625" y="1601201"/>
            <a:ext cx="6271275" cy="31866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7"/>
          <p:cNvSpPr txBox="1"/>
          <p:nvPr/>
        </p:nvSpPr>
        <p:spPr>
          <a:xfrm>
            <a:off x="1469614" y="942563"/>
            <a:ext cx="46140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WorldCloud Gender</a:t>
            </a:r>
            <a:endParaRPr sz="1800">
              <a:solidFill>
                <a:srgbClr val="101519"/>
              </a:solidFill>
              <a:latin typeface="Quattrocento Sans"/>
              <a:ea typeface="Quattrocento Sans"/>
              <a:cs typeface="Quattrocento Sans"/>
              <a:sym typeface="Quattrocento Sans"/>
            </a:endParaRPr>
          </a:p>
        </p:txBody>
      </p:sp>
      <p:pic>
        <p:nvPicPr>
          <p:cNvPr descr="A picture containing text&#10;&#10;Description automatically generated" id="261" name="Google Shape;261;p37"/>
          <p:cNvPicPr preferRelativeResize="0"/>
          <p:nvPr>
            <p:ph idx="2" type="pic"/>
          </p:nvPr>
        </p:nvPicPr>
        <p:blipFill rotWithShape="1">
          <a:blip r:embed="rId3">
            <a:alphaModFix/>
          </a:blip>
          <a:srcRect b="0" l="0" r="0" t="0"/>
          <a:stretch/>
        </p:blipFill>
        <p:spPr>
          <a:xfrm>
            <a:off x="908921" y="371475"/>
            <a:ext cx="560700" cy="560700"/>
          </a:xfrm>
          <a:prstGeom prst="ellipse">
            <a:avLst/>
          </a:prstGeom>
          <a:noFill/>
          <a:ln>
            <a:noFill/>
          </a:ln>
        </p:spPr>
      </p:pic>
      <p:cxnSp>
        <p:nvCxnSpPr>
          <p:cNvPr id="262" name="Google Shape;262;p37"/>
          <p:cNvCxnSpPr/>
          <p:nvPr/>
        </p:nvCxnSpPr>
        <p:spPr>
          <a:xfrm>
            <a:off x="737085" y="-402185"/>
            <a:ext cx="0" cy="5495100"/>
          </a:xfrm>
          <a:prstGeom prst="straightConnector1">
            <a:avLst/>
          </a:prstGeom>
          <a:noFill/>
          <a:ln cap="flat" cmpd="sng" w="9525">
            <a:solidFill>
              <a:srgbClr val="D8D8D8"/>
            </a:solidFill>
            <a:prstDash val="solid"/>
            <a:miter lim="800000"/>
            <a:headEnd len="sm" w="sm" type="none"/>
            <a:tailEnd len="sm" w="sm" type="none"/>
          </a:ln>
        </p:spPr>
      </p:cxnSp>
      <p:sp>
        <p:nvSpPr>
          <p:cNvPr id="263" name="Google Shape;263;p37"/>
          <p:cNvSpPr/>
          <p:nvPr/>
        </p:nvSpPr>
        <p:spPr>
          <a:xfrm>
            <a:off x="6072725" y="3630550"/>
            <a:ext cx="363900" cy="67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4" name="Google Shape;264;p37"/>
          <p:cNvSpPr txBox="1"/>
          <p:nvPr/>
        </p:nvSpPr>
        <p:spPr>
          <a:xfrm>
            <a:off x="3975450" y="376975"/>
            <a:ext cx="22857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Hasil &amp; Kesimpulan</a:t>
            </a:r>
            <a:endParaRPr sz="1800">
              <a:solidFill>
                <a:srgbClr val="101519"/>
              </a:solidFill>
              <a:latin typeface="Quattrocento Sans"/>
              <a:ea typeface="Quattrocento Sans"/>
              <a:cs typeface="Quattrocento Sans"/>
              <a:sym typeface="Quattrocento Sans"/>
            </a:endParaRPr>
          </a:p>
        </p:txBody>
      </p:sp>
      <p:pic>
        <p:nvPicPr>
          <p:cNvPr id="265" name="Google Shape;265;p37"/>
          <p:cNvPicPr preferRelativeResize="0"/>
          <p:nvPr/>
        </p:nvPicPr>
        <p:blipFill>
          <a:blip r:embed="rId4">
            <a:alphaModFix/>
          </a:blip>
          <a:stretch>
            <a:fillRect/>
          </a:stretch>
        </p:blipFill>
        <p:spPr>
          <a:xfrm>
            <a:off x="1469625" y="1555476"/>
            <a:ext cx="6090924" cy="3095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8"/>
          <p:cNvSpPr txBox="1"/>
          <p:nvPr/>
        </p:nvSpPr>
        <p:spPr>
          <a:xfrm>
            <a:off x="1469614" y="942563"/>
            <a:ext cx="46140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WorldCloud Group</a:t>
            </a:r>
            <a:endParaRPr sz="1800">
              <a:solidFill>
                <a:srgbClr val="101519"/>
              </a:solidFill>
              <a:latin typeface="Quattrocento Sans"/>
              <a:ea typeface="Quattrocento Sans"/>
              <a:cs typeface="Quattrocento Sans"/>
              <a:sym typeface="Quattrocento Sans"/>
            </a:endParaRPr>
          </a:p>
        </p:txBody>
      </p:sp>
      <p:pic>
        <p:nvPicPr>
          <p:cNvPr descr="A picture containing text&#10;&#10;Description automatically generated" id="271" name="Google Shape;271;p38"/>
          <p:cNvPicPr preferRelativeResize="0"/>
          <p:nvPr>
            <p:ph idx="2" type="pic"/>
          </p:nvPr>
        </p:nvPicPr>
        <p:blipFill rotWithShape="1">
          <a:blip r:embed="rId3">
            <a:alphaModFix/>
          </a:blip>
          <a:srcRect b="0" l="0" r="0" t="0"/>
          <a:stretch/>
        </p:blipFill>
        <p:spPr>
          <a:xfrm>
            <a:off x="908921" y="371475"/>
            <a:ext cx="560700" cy="560700"/>
          </a:xfrm>
          <a:prstGeom prst="ellipse">
            <a:avLst/>
          </a:prstGeom>
          <a:noFill/>
          <a:ln>
            <a:noFill/>
          </a:ln>
        </p:spPr>
      </p:pic>
      <p:cxnSp>
        <p:nvCxnSpPr>
          <p:cNvPr id="272" name="Google Shape;272;p38"/>
          <p:cNvCxnSpPr/>
          <p:nvPr/>
        </p:nvCxnSpPr>
        <p:spPr>
          <a:xfrm>
            <a:off x="737085" y="-402185"/>
            <a:ext cx="0" cy="5495100"/>
          </a:xfrm>
          <a:prstGeom prst="straightConnector1">
            <a:avLst/>
          </a:prstGeom>
          <a:noFill/>
          <a:ln cap="flat" cmpd="sng" w="9525">
            <a:solidFill>
              <a:srgbClr val="D8D8D8"/>
            </a:solidFill>
            <a:prstDash val="solid"/>
            <a:miter lim="800000"/>
            <a:headEnd len="sm" w="sm" type="none"/>
            <a:tailEnd len="sm" w="sm" type="none"/>
          </a:ln>
        </p:spPr>
      </p:cxnSp>
      <p:sp>
        <p:nvSpPr>
          <p:cNvPr id="273" name="Google Shape;273;p38"/>
          <p:cNvSpPr/>
          <p:nvPr/>
        </p:nvSpPr>
        <p:spPr>
          <a:xfrm>
            <a:off x="6072725" y="3630550"/>
            <a:ext cx="363900" cy="67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74" name="Google Shape;274;p38"/>
          <p:cNvSpPr txBox="1"/>
          <p:nvPr/>
        </p:nvSpPr>
        <p:spPr>
          <a:xfrm>
            <a:off x="3975450" y="376975"/>
            <a:ext cx="22857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Hasil &amp; Kesimpulan</a:t>
            </a:r>
            <a:endParaRPr sz="1800">
              <a:solidFill>
                <a:srgbClr val="101519"/>
              </a:solidFill>
              <a:latin typeface="Quattrocento Sans"/>
              <a:ea typeface="Quattrocento Sans"/>
              <a:cs typeface="Quattrocento Sans"/>
              <a:sym typeface="Quattrocento Sans"/>
            </a:endParaRPr>
          </a:p>
        </p:txBody>
      </p:sp>
      <p:pic>
        <p:nvPicPr>
          <p:cNvPr id="275" name="Google Shape;275;p38"/>
          <p:cNvPicPr preferRelativeResize="0"/>
          <p:nvPr/>
        </p:nvPicPr>
        <p:blipFill>
          <a:blip r:embed="rId4">
            <a:alphaModFix/>
          </a:blip>
          <a:stretch>
            <a:fillRect/>
          </a:stretch>
        </p:blipFill>
        <p:spPr>
          <a:xfrm>
            <a:off x="1492250" y="1372601"/>
            <a:ext cx="6159500" cy="3134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9BF0"/>
        </a:solidFill>
      </p:bgPr>
    </p:bg>
    <p:spTree>
      <p:nvGrpSpPr>
        <p:cNvPr id="279" name="Shape 279"/>
        <p:cNvGrpSpPr/>
        <p:nvPr/>
      </p:nvGrpSpPr>
      <p:grpSpPr>
        <a:xfrm>
          <a:off x="0" y="0"/>
          <a:ext cx="0" cy="0"/>
          <a:chOff x="0" y="0"/>
          <a:chExt cx="0" cy="0"/>
        </a:xfrm>
      </p:grpSpPr>
      <p:sp>
        <p:nvSpPr>
          <p:cNvPr id="280" name="Google Shape;280;p39"/>
          <p:cNvSpPr txBox="1"/>
          <p:nvPr/>
        </p:nvSpPr>
        <p:spPr>
          <a:xfrm>
            <a:off x="3580624" y="2190876"/>
            <a:ext cx="1982754" cy="761747"/>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GB" sz="4500">
                <a:solidFill>
                  <a:schemeClr val="lt1"/>
                </a:solidFill>
                <a:latin typeface="Quattrocento Sans"/>
                <a:ea typeface="Quattrocento Sans"/>
                <a:cs typeface="Quattrocento Sans"/>
                <a:sym typeface="Quattrocento Sans"/>
              </a:rPr>
              <a:t>Thanks</a:t>
            </a:r>
            <a:endParaRPr sz="4500">
              <a:solidFill>
                <a:schemeClr val="lt1"/>
              </a:solidFill>
              <a:latin typeface="Quattrocento Sans"/>
              <a:ea typeface="Quattrocento Sans"/>
              <a:cs typeface="Quattrocento Sans"/>
              <a:sym typeface="Quattrocento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5"/>
          <p:cNvSpPr txBox="1"/>
          <p:nvPr/>
        </p:nvSpPr>
        <p:spPr>
          <a:xfrm>
            <a:off x="2677900" y="516775"/>
            <a:ext cx="1521900" cy="284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a:solidFill>
                  <a:srgbClr val="74797E"/>
                </a:solidFill>
                <a:latin typeface="Quattrocento Sans"/>
                <a:ea typeface="Quattrocento Sans"/>
                <a:cs typeface="Quattrocento Sans"/>
                <a:sym typeface="Quattrocento Sans"/>
              </a:rPr>
              <a:t>Analysis Report</a:t>
            </a:r>
            <a:endParaRPr sz="1100"/>
          </a:p>
        </p:txBody>
      </p:sp>
      <p:sp>
        <p:nvSpPr>
          <p:cNvPr id="116" name="Google Shape;116;p25"/>
          <p:cNvSpPr txBox="1"/>
          <p:nvPr/>
        </p:nvSpPr>
        <p:spPr>
          <a:xfrm>
            <a:off x="2677900" y="855075"/>
            <a:ext cx="4821000" cy="684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2000">
                <a:solidFill>
                  <a:srgbClr val="101519"/>
                </a:solidFill>
                <a:latin typeface="Quattrocento Sans"/>
                <a:ea typeface="Quattrocento Sans"/>
                <a:cs typeface="Quattrocento Sans"/>
                <a:sym typeface="Quattrocento Sans"/>
              </a:rPr>
              <a:t>INDONESIAN ABUSIVE AND HATE SPEECH TWITTER TEXT ANALYSIS</a:t>
            </a:r>
            <a:endParaRPr sz="2000">
              <a:solidFill>
                <a:srgbClr val="101519"/>
              </a:solidFill>
              <a:latin typeface="Quattrocento Sans"/>
              <a:ea typeface="Quattrocento Sans"/>
              <a:cs typeface="Quattrocento Sans"/>
              <a:sym typeface="Quattrocento Sans"/>
            </a:endParaRPr>
          </a:p>
        </p:txBody>
      </p:sp>
      <p:sp>
        <p:nvSpPr>
          <p:cNvPr id="117" name="Google Shape;117;p25"/>
          <p:cNvSpPr txBox="1"/>
          <p:nvPr/>
        </p:nvSpPr>
        <p:spPr>
          <a:xfrm>
            <a:off x="2185625" y="2229850"/>
            <a:ext cx="5796900" cy="5772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900"/>
              <a:buFont typeface="Arial"/>
              <a:buNone/>
            </a:pPr>
            <a:r>
              <a:rPr lang="en-GB" sz="1100">
                <a:latin typeface="Quattrocento Sans"/>
                <a:ea typeface="Quattrocento Sans"/>
                <a:cs typeface="Quattrocento Sans"/>
                <a:sym typeface="Quattrocento Sans"/>
              </a:rPr>
              <a:t>Project ini berfokus pada Penerapan </a:t>
            </a:r>
            <a:r>
              <a:rPr b="1" lang="en-GB" sz="1100">
                <a:solidFill>
                  <a:srgbClr val="4A99E9"/>
                </a:solidFill>
                <a:latin typeface="Quattrocento Sans"/>
                <a:ea typeface="Quattrocento Sans"/>
                <a:cs typeface="Quattrocento Sans"/>
                <a:sym typeface="Quattrocento Sans"/>
              </a:rPr>
              <a:t>NLP (Natural Language Processing)</a:t>
            </a:r>
            <a:r>
              <a:rPr lang="en-GB" sz="1100">
                <a:solidFill>
                  <a:srgbClr val="4A99E9"/>
                </a:solidFill>
                <a:latin typeface="Quattrocento Sans"/>
                <a:ea typeface="Quattrocento Sans"/>
                <a:cs typeface="Quattrocento Sans"/>
                <a:sym typeface="Quattrocento Sans"/>
              </a:rPr>
              <a:t> </a:t>
            </a:r>
            <a:r>
              <a:rPr lang="en-GB" sz="1100">
                <a:latin typeface="Quattrocento Sans"/>
                <a:ea typeface="Quattrocento Sans"/>
                <a:cs typeface="Quattrocento Sans"/>
                <a:sym typeface="Quattrocento Sans"/>
              </a:rPr>
              <a:t>Menggunakan teknik pemrosesan bahasa untuk keperluan cleaning data, analisis dan memahami teks dari Twitter, yang mencakup text classification dan descriptive statistics. </a:t>
            </a:r>
            <a:endParaRPr sz="1100">
              <a:latin typeface="Quattrocento Sans"/>
              <a:ea typeface="Quattrocento Sans"/>
              <a:cs typeface="Quattrocento Sans"/>
              <a:sym typeface="Quattrocento Sans"/>
            </a:endParaRPr>
          </a:p>
        </p:txBody>
      </p:sp>
      <p:sp>
        <p:nvSpPr>
          <p:cNvPr id="118" name="Google Shape;118;p25"/>
          <p:cNvSpPr/>
          <p:nvPr/>
        </p:nvSpPr>
        <p:spPr>
          <a:xfrm>
            <a:off x="7735267" y="1165789"/>
            <a:ext cx="178079" cy="33518"/>
          </a:xfrm>
          <a:custGeom>
            <a:rect b="b" l="l" r="r" t="t"/>
            <a:pathLst>
              <a:path extrusionOk="0" h="19126" w="101614">
                <a:moveTo>
                  <a:pt x="92051" y="0"/>
                </a:moveTo>
                <a:cubicBezTo>
                  <a:pt x="97332" y="0"/>
                  <a:pt x="101614" y="4282"/>
                  <a:pt x="101614" y="9563"/>
                </a:cubicBezTo>
                <a:cubicBezTo>
                  <a:pt x="101614" y="14844"/>
                  <a:pt x="97332" y="19126"/>
                  <a:pt x="92051" y="19126"/>
                </a:cubicBezTo>
                <a:cubicBezTo>
                  <a:pt x="86770" y="19126"/>
                  <a:pt x="82488" y="14844"/>
                  <a:pt x="82488" y="9563"/>
                </a:cubicBezTo>
                <a:cubicBezTo>
                  <a:pt x="82488" y="4282"/>
                  <a:pt x="86770" y="0"/>
                  <a:pt x="92051" y="0"/>
                </a:cubicBezTo>
                <a:close/>
                <a:moveTo>
                  <a:pt x="51508" y="0"/>
                </a:moveTo>
                <a:cubicBezTo>
                  <a:pt x="56789" y="0"/>
                  <a:pt x="61071" y="4282"/>
                  <a:pt x="61071" y="9563"/>
                </a:cubicBezTo>
                <a:cubicBezTo>
                  <a:pt x="61071" y="14844"/>
                  <a:pt x="56789" y="19126"/>
                  <a:pt x="51508" y="19126"/>
                </a:cubicBezTo>
                <a:cubicBezTo>
                  <a:pt x="46227" y="19126"/>
                  <a:pt x="41945" y="14844"/>
                  <a:pt x="41945" y="9563"/>
                </a:cubicBezTo>
                <a:cubicBezTo>
                  <a:pt x="41945" y="4282"/>
                  <a:pt x="46227" y="0"/>
                  <a:pt x="51508" y="0"/>
                </a:cubicBezTo>
                <a:close/>
                <a:moveTo>
                  <a:pt x="9563" y="0"/>
                </a:moveTo>
                <a:cubicBezTo>
                  <a:pt x="14844" y="0"/>
                  <a:pt x="19126" y="4282"/>
                  <a:pt x="19126" y="9563"/>
                </a:cubicBezTo>
                <a:cubicBezTo>
                  <a:pt x="19126" y="14844"/>
                  <a:pt x="14844" y="19126"/>
                  <a:pt x="9563" y="19126"/>
                </a:cubicBezTo>
                <a:cubicBezTo>
                  <a:pt x="4282" y="19126"/>
                  <a:pt x="0" y="14844"/>
                  <a:pt x="0" y="9563"/>
                </a:cubicBezTo>
                <a:cubicBezTo>
                  <a:pt x="0" y="4282"/>
                  <a:pt x="4282" y="0"/>
                  <a:pt x="9563" y="0"/>
                </a:cubicBezTo>
                <a:close/>
              </a:path>
            </a:pathLst>
          </a:custGeom>
          <a:solidFill>
            <a:srgbClr val="74797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icture containing text&#10;&#10;Description automatically generated" id="119" name="Google Shape;119;p25"/>
          <p:cNvPicPr preferRelativeResize="0"/>
          <p:nvPr>
            <p:ph idx="2" type="pic"/>
          </p:nvPr>
        </p:nvPicPr>
        <p:blipFill rotWithShape="1">
          <a:blip r:embed="rId3">
            <a:alphaModFix/>
          </a:blip>
          <a:srcRect b="0" l="0" r="0" t="0"/>
          <a:stretch/>
        </p:blipFill>
        <p:spPr>
          <a:xfrm>
            <a:off x="1880826" y="902205"/>
            <a:ext cx="560700" cy="560700"/>
          </a:xfrm>
          <a:prstGeom prst="ellipse">
            <a:avLst/>
          </a:prstGeom>
          <a:noFill/>
          <a:ln>
            <a:noFill/>
          </a:ln>
        </p:spPr>
      </p:pic>
      <p:cxnSp>
        <p:nvCxnSpPr>
          <p:cNvPr id="120" name="Google Shape;120;p25"/>
          <p:cNvCxnSpPr/>
          <p:nvPr/>
        </p:nvCxnSpPr>
        <p:spPr>
          <a:xfrm>
            <a:off x="1693248" y="-402185"/>
            <a:ext cx="0" cy="5495129"/>
          </a:xfrm>
          <a:prstGeom prst="straightConnector1">
            <a:avLst/>
          </a:prstGeom>
          <a:noFill/>
          <a:ln cap="flat" cmpd="sng" w="9525">
            <a:solidFill>
              <a:srgbClr val="D8D8D8"/>
            </a:solidFill>
            <a:prstDash val="solid"/>
            <a:miter lim="800000"/>
            <a:headEnd len="sm" w="sm" type="none"/>
            <a:tailEnd len="sm" w="sm" type="none"/>
          </a:ln>
        </p:spPr>
      </p:cxnSp>
      <p:sp>
        <p:nvSpPr>
          <p:cNvPr id="121" name="Google Shape;121;p25"/>
          <p:cNvSpPr txBox="1"/>
          <p:nvPr/>
        </p:nvSpPr>
        <p:spPr>
          <a:xfrm>
            <a:off x="2185625" y="1750188"/>
            <a:ext cx="48210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Latar Belakang</a:t>
            </a:r>
            <a:endParaRPr sz="1800">
              <a:solidFill>
                <a:srgbClr val="101519"/>
              </a:solidFill>
              <a:latin typeface="Quattrocento Sans"/>
              <a:ea typeface="Quattrocento Sans"/>
              <a:cs typeface="Quattrocento Sans"/>
              <a:sym typeface="Quattrocento Sans"/>
            </a:endParaRPr>
          </a:p>
        </p:txBody>
      </p:sp>
      <p:sp>
        <p:nvSpPr>
          <p:cNvPr id="122" name="Google Shape;122;p25"/>
          <p:cNvSpPr txBox="1"/>
          <p:nvPr/>
        </p:nvSpPr>
        <p:spPr>
          <a:xfrm>
            <a:off x="2166975" y="3525250"/>
            <a:ext cx="5796900" cy="5772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900"/>
              <a:buFont typeface="Arial"/>
              <a:buNone/>
            </a:pPr>
            <a:r>
              <a:rPr lang="en-GB" sz="1100">
                <a:solidFill>
                  <a:srgbClr val="4A99E9"/>
                </a:solidFill>
                <a:latin typeface="Quattrocento Sans"/>
                <a:ea typeface="Quattrocento Sans"/>
                <a:cs typeface="Quattrocento Sans"/>
                <a:sym typeface="Quattrocento Sans"/>
              </a:rPr>
              <a:t>Meningkatan kesadaran dan edukasi </a:t>
            </a:r>
            <a:r>
              <a:rPr lang="en-GB" sz="1100">
                <a:latin typeface="Quattrocento Sans"/>
                <a:ea typeface="Quattrocento Sans"/>
                <a:cs typeface="Quattrocento Sans"/>
                <a:sym typeface="Quattrocento Sans"/>
              </a:rPr>
              <a:t>kepada netizen, serta Memberikan insight pada publik tentang ujaran kebencian dan konten abusive, untuk mendorong diskusi yang lebih sehat dan ber-etika di media sosial.</a:t>
            </a:r>
            <a:endParaRPr sz="1100">
              <a:latin typeface="Quattrocento Sans"/>
              <a:ea typeface="Quattrocento Sans"/>
              <a:cs typeface="Quattrocento Sans"/>
              <a:sym typeface="Quattrocento Sans"/>
            </a:endParaRPr>
          </a:p>
        </p:txBody>
      </p:sp>
      <p:sp>
        <p:nvSpPr>
          <p:cNvPr id="123" name="Google Shape;123;p25"/>
          <p:cNvSpPr txBox="1"/>
          <p:nvPr/>
        </p:nvSpPr>
        <p:spPr>
          <a:xfrm>
            <a:off x="2166975" y="3045588"/>
            <a:ext cx="48210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Tujuan </a:t>
            </a:r>
            <a:endParaRPr sz="18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6"/>
          <p:cNvSpPr txBox="1"/>
          <p:nvPr/>
        </p:nvSpPr>
        <p:spPr>
          <a:xfrm>
            <a:off x="1978600" y="2355500"/>
            <a:ext cx="5796900" cy="2224200"/>
          </a:xfrm>
          <a:prstGeom prst="rect">
            <a:avLst/>
          </a:prstGeom>
          <a:noFill/>
          <a:ln>
            <a:noFill/>
          </a:ln>
        </p:spPr>
        <p:txBody>
          <a:bodyPr anchorCtr="0" anchor="t" bIns="34275" lIns="68575" spcFirstLastPara="1" rIns="68575" wrap="square" tIns="34275">
            <a:spAutoFit/>
          </a:bodyPr>
          <a:lstStyle/>
          <a:p>
            <a:pPr indent="-292100" lvl="0" marL="457200" rtl="0" algn="l">
              <a:spcBef>
                <a:spcPts val="0"/>
              </a:spcBef>
              <a:spcAft>
                <a:spcPts val="0"/>
              </a:spcAft>
              <a:buClr>
                <a:schemeClr val="dk1"/>
              </a:buClr>
              <a:buSzPts val="1000"/>
              <a:buFont typeface="Quattrocento Sans"/>
              <a:buChar char="●"/>
            </a:pPr>
            <a:r>
              <a:rPr b="1" lang="en-GB" sz="1000">
                <a:solidFill>
                  <a:srgbClr val="4998E9"/>
                </a:solidFill>
                <a:latin typeface="Quattrocento Sans"/>
                <a:ea typeface="Quattrocento Sans"/>
                <a:cs typeface="Quattrocento Sans"/>
                <a:sym typeface="Quattrocento Sans"/>
              </a:rPr>
              <a:t>Mengidentifikasi Ujaran Kebencian dan Konten Abusive</a:t>
            </a:r>
            <a:endParaRPr b="1" sz="1000">
              <a:solidFill>
                <a:srgbClr val="4998E9"/>
              </a:solidFill>
              <a:latin typeface="Quattrocento Sans"/>
              <a:ea typeface="Quattrocento Sans"/>
              <a:cs typeface="Quattrocento Sans"/>
              <a:sym typeface="Quattrocento Sans"/>
            </a:endParaRPr>
          </a:p>
          <a:p>
            <a:pPr indent="457200" lvl="0" marL="457200" rtl="0" algn="l">
              <a:spcBef>
                <a:spcPts val="0"/>
              </a:spcBef>
              <a:spcAft>
                <a:spcPts val="0"/>
              </a:spcAft>
              <a:buNone/>
            </a:pPr>
            <a:r>
              <a:t/>
            </a:r>
            <a:endParaRPr b="1" sz="1000">
              <a:solidFill>
                <a:srgbClr val="4998E9"/>
              </a:solidFill>
              <a:latin typeface="Quattrocento Sans"/>
              <a:ea typeface="Quattrocento Sans"/>
              <a:cs typeface="Quattrocento Sans"/>
              <a:sym typeface="Quattrocento Sans"/>
            </a:endParaRPr>
          </a:p>
          <a:p>
            <a:pPr indent="457200" lvl="0" marL="457200" rtl="0" algn="l">
              <a:spcBef>
                <a:spcPts val="0"/>
              </a:spcBef>
              <a:spcAft>
                <a:spcPts val="0"/>
              </a:spcAft>
              <a:buNone/>
            </a:pPr>
            <a:r>
              <a:rPr lang="en-GB" sz="1000">
                <a:solidFill>
                  <a:schemeClr val="dk1"/>
                </a:solidFill>
                <a:latin typeface="Quattrocento Sans"/>
                <a:ea typeface="Quattrocento Sans"/>
                <a:cs typeface="Quattrocento Sans"/>
                <a:sym typeface="Quattrocento Sans"/>
              </a:rPr>
              <a:t>Bagaimana kita bisa secara akurat mendeteksi dan mengklasifikasikan ujaran kebencian serta konten abusif di media sosial? </a:t>
            </a:r>
            <a:endParaRPr sz="10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t/>
            </a:r>
            <a:endParaRPr sz="1000">
              <a:solidFill>
                <a:schemeClr val="dk1"/>
              </a:solidFill>
              <a:latin typeface="Quattrocento Sans"/>
              <a:ea typeface="Quattrocento Sans"/>
              <a:cs typeface="Quattrocento Sans"/>
              <a:sym typeface="Quattrocento Sans"/>
            </a:endParaRPr>
          </a:p>
          <a:p>
            <a:pPr indent="-292100" lvl="0" marL="457200" rtl="0" algn="l">
              <a:spcBef>
                <a:spcPts val="0"/>
              </a:spcBef>
              <a:spcAft>
                <a:spcPts val="0"/>
              </a:spcAft>
              <a:buClr>
                <a:schemeClr val="dk1"/>
              </a:buClr>
              <a:buSzPts val="1000"/>
              <a:buFont typeface="Quattrocento Sans"/>
              <a:buChar char="●"/>
            </a:pPr>
            <a:r>
              <a:rPr b="1" lang="en-GB" sz="1000">
                <a:solidFill>
                  <a:srgbClr val="4998E9"/>
                </a:solidFill>
                <a:latin typeface="Quattrocento Sans"/>
                <a:ea typeface="Quattrocento Sans"/>
                <a:cs typeface="Quattrocento Sans"/>
                <a:sym typeface="Quattrocento Sans"/>
              </a:rPr>
              <a:t>Mendorong Diskusi yang Sehat dan Beretika</a:t>
            </a:r>
            <a:r>
              <a:rPr lang="en-GB" sz="1000">
                <a:solidFill>
                  <a:schemeClr val="dk1"/>
                </a:solidFill>
                <a:latin typeface="Quattrocento Sans"/>
                <a:ea typeface="Quattrocento Sans"/>
                <a:cs typeface="Quattrocento Sans"/>
                <a:sym typeface="Quattrocento Sans"/>
              </a:rPr>
              <a:t> </a:t>
            </a:r>
            <a:endParaRPr sz="1000">
              <a:solidFill>
                <a:schemeClr val="dk1"/>
              </a:solidFill>
              <a:latin typeface="Quattrocento Sans"/>
              <a:ea typeface="Quattrocento Sans"/>
              <a:cs typeface="Quattrocento Sans"/>
              <a:sym typeface="Quattrocento Sans"/>
            </a:endParaRPr>
          </a:p>
          <a:p>
            <a:pPr indent="457200" lvl="0" marL="457200" rtl="0" algn="l">
              <a:spcBef>
                <a:spcPts val="0"/>
              </a:spcBef>
              <a:spcAft>
                <a:spcPts val="0"/>
              </a:spcAft>
              <a:buNone/>
            </a:pPr>
            <a:r>
              <a:t/>
            </a:r>
            <a:endParaRPr sz="1000">
              <a:solidFill>
                <a:schemeClr val="dk1"/>
              </a:solidFill>
              <a:latin typeface="Quattrocento Sans"/>
              <a:ea typeface="Quattrocento Sans"/>
              <a:cs typeface="Quattrocento Sans"/>
              <a:sym typeface="Quattrocento Sans"/>
            </a:endParaRPr>
          </a:p>
          <a:p>
            <a:pPr indent="457200" lvl="0" marL="457200" rtl="0" algn="l">
              <a:spcBef>
                <a:spcPts val="0"/>
              </a:spcBef>
              <a:spcAft>
                <a:spcPts val="0"/>
              </a:spcAft>
              <a:buNone/>
            </a:pPr>
            <a:r>
              <a:rPr lang="en-GB" sz="1000">
                <a:solidFill>
                  <a:schemeClr val="dk1"/>
                </a:solidFill>
                <a:latin typeface="Quattrocento Sans"/>
                <a:ea typeface="Quattrocento Sans"/>
                <a:cs typeface="Quattrocento Sans"/>
                <a:sym typeface="Quattrocento Sans"/>
              </a:rPr>
              <a:t>Bagaimana kita bisa mendorong dan memfasilitasi diskusi yang lebih konstruktif, sehat, dan beretika di media sosial? Ini bisa mencakup pengembangan pedoman, alat moderasi, atau inisiatif komunitas yang mendorong interaksi positif dan mengurangi konflik serta penyalahgunaan.</a:t>
            </a:r>
            <a:endParaRPr sz="10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t/>
            </a:r>
            <a:endParaRPr sz="1000">
              <a:solidFill>
                <a:schemeClr val="dk1"/>
              </a:solidFill>
              <a:latin typeface="Quattrocento Sans"/>
              <a:ea typeface="Quattrocento Sans"/>
              <a:cs typeface="Quattrocento Sans"/>
              <a:sym typeface="Quattrocento Sans"/>
            </a:endParaRPr>
          </a:p>
          <a:p>
            <a:pPr indent="0" lvl="0" marL="457200" rtl="0" algn="l">
              <a:spcBef>
                <a:spcPts val="0"/>
              </a:spcBef>
              <a:spcAft>
                <a:spcPts val="0"/>
              </a:spcAft>
              <a:buNone/>
            </a:pPr>
            <a:r>
              <a:t/>
            </a:r>
            <a:endParaRPr sz="10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900"/>
              <a:buFont typeface="Arial"/>
              <a:buNone/>
            </a:pPr>
            <a:r>
              <a:t/>
            </a:r>
            <a:endParaRPr sz="1000">
              <a:solidFill>
                <a:schemeClr val="dk1"/>
              </a:solidFill>
              <a:latin typeface="Quattrocento Sans"/>
              <a:ea typeface="Quattrocento Sans"/>
              <a:cs typeface="Quattrocento Sans"/>
              <a:sym typeface="Quattrocento Sans"/>
            </a:endParaRPr>
          </a:p>
        </p:txBody>
      </p:sp>
      <p:sp>
        <p:nvSpPr>
          <p:cNvPr id="129" name="Google Shape;129;p26"/>
          <p:cNvSpPr txBox="1"/>
          <p:nvPr/>
        </p:nvSpPr>
        <p:spPr>
          <a:xfrm>
            <a:off x="2677900" y="516775"/>
            <a:ext cx="1521900" cy="284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a:solidFill>
                  <a:srgbClr val="74797E"/>
                </a:solidFill>
                <a:latin typeface="Quattrocento Sans"/>
                <a:ea typeface="Quattrocento Sans"/>
                <a:cs typeface="Quattrocento Sans"/>
                <a:sym typeface="Quattrocento Sans"/>
              </a:rPr>
              <a:t>Analysis Report</a:t>
            </a:r>
            <a:endParaRPr sz="1100"/>
          </a:p>
        </p:txBody>
      </p:sp>
      <p:sp>
        <p:nvSpPr>
          <p:cNvPr id="130" name="Google Shape;130;p26"/>
          <p:cNvSpPr txBox="1"/>
          <p:nvPr/>
        </p:nvSpPr>
        <p:spPr>
          <a:xfrm>
            <a:off x="2677900" y="855075"/>
            <a:ext cx="4821000" cy="684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2000">
                <a:solidFill>
                  <a:srgbClr val="101519"/>
                </a:solidFill>
                <a:latin typeface="Quattrocento Sans"/>
                <a:ea typeface="Quattrocento Sans"/>
                <a:cs typeface="Quattrocento Sans"/>
                <a:sym typeface="Quattrocento Sans"/>
              </a:rPr>
              <a:t>INDONESIAN ABUSIVE AND HATE SPEECH TWITTER TEXT ANALYSIS</a:t>
            </a:r>
            <a:endParaRPr sz="2000">
              <a:solidFill>
                <a:srgbClr val="101519"/>
              </a:solidFill>
              <a:latin typeface="Quattrocento Sans"/>
              <a:ea typeface="Quattrocento Sans"/>
              <a:cs typeface="Quattrocento Sans"/>
              <a:sym typeface="Quattrocento Sans"/>
            </a:endParaRPr>
          </a:p>
        </p:txBody>
      </p:sp>
      <p:sp>
        <p:nvSpPr>
          <p:cNvPr id="131" name="Google Shape;131;p26"/>
          <p:cNvSpPr/>
          <p:nvPr/>
        </p:nvSpPr>
        <p:spPr>
          <a:xfrm>
            <a:off x="7735267" y="1165789"/>
            <a:ext cx="178079" cy="33518"/>
          </a:xfrm>
          <a:custGeom>
            <a:rect b="b" l="l" r="r" t="t"/>
            <a:pathLst>
              <a:path extrusionOk="0" h="19126" w="101614">
                <a:moveTo>
                  <a:pt x="92051" y="0"/>
                </a:moveTo>
                <a:cubicBezTo>
                  <a:pt x="97332" y="0"/>
                  <a:pt x="101614" y="4282"/>
                  <a:pt x="101614" y="9563"/>
                </a:cubicBezTo>
                <a:cubicBezTo>
                  <a:pt x="101614" y="14844"/>
                  <a:pt x="97332" y="19126"/>
                  <a:pt x="92051" y="19126"/>
                </a:cubicBezTo>
                <a:cubicBezTo>
                  <a:pt x="86770" y="19126"/>
                  <a:pt x="82488" y="14844"/>
                  <a:pt x="82488" y="9563"/>
                </a:cubicBezTo>
                <a:cubicBezTo>
                  <a:pt x="82488" y="4282"/>
                  <a:pt x="86770" y="0"/>
                  <a:pt x="92051" y="0"/>
                </a:cubicBezTo>
                <a:close/>
                <a:moveTo>
                  <a:pt x="51508" y="0"/>
                </a:moveTo>
                <a:cubicBezTo>
                  <a:pt x="56789" y="0"/>
                  <a:pt x="61071" y="4282"/>
                  <a:pt x="61071" y="9563"/>
                </a:cubicBezTo>
                <a:cubicBezTo>
                  <a:pt x="61071" y="14844"/>
                  <a:pt x="56789" y="19126"/>
                  <a:pt x="51508" y="19126"/>
                </a:cubicBezTo>
                <a:cubicBezTo>
                  <a:pt x="46227" y="19126"/>
                  <a:pt x="41945" y="14844"/>
                  <a:pt x="41945" y="9563"/>
                </a:cubicBezTo>
                <a:cubicBezTo>
                  <a:pt x="41945" y="4282"/>
                  <a:pt x="46227" y="0"/>
                  <a:pt x="51508" y="0"/>
                </a:cubicBezTo>
                <a:close/>
                <a:moveTo>
                  <a:pt x="9563" y="0"/>
                </a:moveTo>
                <a:cubicBezTo>
                  <a:pt x="14844" y="0"/>
                  <a:pt x="19126" y="4282"/>
                  <a:pt x="19126" y="9563"/>
                </a:cubicBezTo>
                <a:cubicBezTo>
                  <a:pt x="19126" y="14844"/>
                  <a:pt x="14844" y="19126"/>
                  <a:pt x="9563" y="19126"/>
                </a:cubicBezTo>
                <a:cubicBezTo>
                  <a:pt x="4282" y="19126"/>
                  <a:pt x="0" y="14844"/>
                  <a:pt x="0" y="9563"/>
                </a:cubicBezTo>
                <a:cubicBezTo>
                  <a:pt x="0" y="4282"/>
                  <a:pt x="4282" y="0"/>
                  <a:pt x="9563" y="0"/>
                </a:cubicBezTo>
                <a:close/>
              </a:path>
            </a:pathLst>
          </a:custGeom>
          <a:solidFill>
            <a:srgbClr val="74797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icture containing text&#10;&#10;Description automatically generated" id="132" name="Google Shape;132;p26"/>
          <p:cNvPicPr preferRelativeResize="0"/>
          <p:nvPr>
            <p:ph idx="2" type="pic"/>
          </p:nvPr>
        </p:nvPicPr>
        <p:blipFill rotWithShape="1">
          <a:blip r:embed="rId3">
            <a:alphaModFix/>
          </a:blip>
          <a:srcRect b="0" l="0" r="0" t="0"/>
          <a:stretch/>
        </p:blipFill>
        <p:spPr>
          <a:xfrm>
            <a:off x="1880826" y="902205"/>
            <a:ext cx="560700" cy="560700"/>
          </a:xfrm>
          <a:prstGeom prst="ellipse">
            <a:avLst/>
          </a:prstGeom>
          <a:noFill/>
          <a:ln>
            <a:noFill/>
          </a:ln>
        </p:spPr>
      </p:pic>
      <p:cxnSp>
        <p:nvCxnSpPr>
          <p:cNvPr id="133" name="Google Shape;133;p26"/>
          <p:cNvCxnSpPr/>
          <p:nvPr/>
        </p:nvCxnSpPr>
        <p:spPr>
          <a:xfrm>
            <a:off x="1693248" y="-402185"/>
            <a:ext cx="0" cy="5495100"/>
          </a:xfrm>
          <a:prstGeom prst="straightConnector1">
            <a:avLst/>
          </a:prstGeom>
          <a:noFill/>
          <a:ln cap="flat" cmpd="sng" w="9525">
            <a:solidFill>
              <a:srgbClr val="D8D8D8"/>
            </a:solidFill>
            <a:prstDash val="solid"/>
            <a:miter lim="800000"/>
            <a:headEnd len="sm" w="sm" type="none"/>
            <a:tailEnd len="sm" w="sm" type="none"/>
          </a:ln>
        </p:spPr>
      </p:cxnSp>
      <p:sp>
        <p:nvSpPr>
          <p:cNvPr id="134" name="Google Shape;134;p26"/>
          <p:cNvSpPr txBox="1"/>
          <p:nvPr/>
        </p:nvSpPr>
        <p:spPr>
          <a:xfrm>
            <a:off x="2161500" y="1850388"/>
            <a:ext cx="48210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Rumusan Masalah</a:t>
            </a:r>
            <a:endParaRPr sz="18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7"/>
          <p:cNvSpPr txBox="1"/>
          <p:nvPr/>
        </p:nvSpPr>
        <p:spPr>
          <a:xfrm>
            <a:off x="2677900" y="516775"/>
            <a:ext cx="1521900" cy="284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a:solidFill>
                  <a:srgbClr val="74797E"/>
                </a:solidFill>
                <a:latin typeface="Quattrocento Sans"/>
                <a:ea typeface="Quattrocento Sans"/>
                <a:cs typeface="Quattrocento Sans"/>
                <a:sym typeface="Quattrocento Sans"/>
              </a:rPr>
              <a:t>Analysis Report</a:t>
            </a:r>
            <a:endParaRPr sz="1100"/>
          </a:p>
        </p:txBody>
      </p:sp>
      <p:sp>
        <p:nvSpPr>
          <p:cNvPr id="140" name="Google Shape;140;p27"/>
          <p:cNvSpPr txBox="1"/>
          <p:nvPr/>
        </p:nvSpPr>
        <p:spPr>
          <a:xfrm>
            <a:off x="2677900" y="855075"/>
            <a:ext cx="4821000" cy="684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2000">
                <a:solidFill>
                  <a:srgbClr val="101519"/>
                </a:solidFill>
                <a:latin typeface="Quattrocento Sans"/>
                <a:ea typeface="Quattrocento Sans"/>
                <a:cs typeface="Quattrocento Sans"/>
                <a:sym typeface="Quattrocento Sans"/>
              </a:rPr>
              <a:t>INDONESIAN ABUSIVE AND HATE SPEECH TWITTER TEXT ANALYSIS</a:t>
            </a:r>
            <a:endParaRPr sz="2000">
              <a:solidFill>
                <a:srgbClr val="101519"/>
              </a:solidFill>
              <a:latin typeface="Quattrocento Sans"/>
              <a:ea typeface="Quattrocento Sans"/>
              <a:cs typeface="Quattrocento Sans"/>
              <a:sym typeface="Quattrocento Sans"/>
            </a:endParaRPr>
          </a:p>
        </p:txBody>
      </p:sp>
      <p:sp>
        <p:nvSpPr>
          <p:cNvPr id="141" name="Google Shape;141;p27"/>
          <p:cNvSpPr txBox="1"/>
          <p:nvPr/>
        </p:nvSpPr>
        <p:spPr>
          <a:xfrm>
            <a:off x="2297026" y="2068178"/>
            <a:ext cx="5388600" cy="28245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None/>
            </a:pPr>
            <a:r>
              <a:rPr lang="en-GB" sz="1100">
                <a:latin typeface="Quattrocento Sans"/>
                <a:ea typeface="Quattrocento Sans"/>
                <a:cs typeface="Quattrocento Sans"/>
                <a:sym typeface="Quattrocento Sans"/>
              </a:rPr>
              <a:t>Data Cleaning</a:t>
            </a:r>
            <a:r>
              <a:rPr lang="en-GB" sz="1100">
                <a:latin typeface="Quattrocento Sans"/>
                <a:ea typeface="Quattrocento Sans"/>
                <a:cs typeface="Quattrocento Sans"/>
                <a:sym typeface="Quattrocento Sans"/>
              </a:rPr>
              <a:t> :</a:t>
            </a:r>
            <a:endParaRPr sz="1100">
              <a:latin typeface="Quattrocento Sans"/>
              <a:ea typeface="Quattrocento Sans"/>
              <a:cs typeface="Quattrocento Sans"/>
              <a:sym typeface="Quattrocento Sans"/>
            </a:endParaRPr>
          </a:p>
          <a:p>
            <a:pPr indent="-298450" lvl="0" marL="457200" rtl="0" algn="l">
              <a:spcBef>
                <a:spcPts val="0"/>
              </a:spcBef>
              <a:spcAft>
                <a:spcPts val="0"/>
              </a:spcAft>
              <a:buSzPts val="1100"/>
              <a:buFont typeface="Quattrocento Sans"/>
              <a:buChar char="●"/>
            </a:pPr>
            <a:r>
              <a:rPr lang="en-GB" sz="1100">
                <a:latin typeface="Quattrocento Sans"/>
                <a:ea typeface="Quattrocento Sans"/>
                <a:cs typeface="Quattrocento Sans"/>
                <a:sym typeface="Quattrocento Sans"/>
              </a:rPr>
              <a:t>Handle duplicate dan missing values (pandas)</a:t>
            </a:r>
            <a:endParaRPr sz="1100">
              <a:latin typeface="Quattrocento Sans"/>
              <a:ea typeface="Quattrocento Sans"/>
              <a:cs typeface="Quattrocento Sans"/>
              <a:sym typeface="Quattrocento Sans"/>
            </a:endParaRPr>
          </a:p>
          <a:p>
            <a:pPr indent="-298450" lvl="0" marL="457200" rtl="0" algn="l">
              <a:spcBef>
                <a:spcPts val="0"/>
              </a:spcBef>
              <a:spcAft>
                <a:spcPts val="0"/>
              </a:spcAft>
              <a:buSzPts val="1100"/>
              <a:buFont typeface="Quattrocento Sans"/>
              <a:buChar char="●"/>
            </a:pPr>
            <a:r>
              <a:rPr lang="en-GB" sz="1100">
                <a:latin typeface="Quattrocento Sans"/>
                <a:ea typeface="Quattrocento Sans"/>
                <a:cs typeface="Quattrocento Sans"/>
                <a:sym typeface="Quattrocento Sans"/>
              </a:rPr>
              <a:t>Rename dan hapus kolom yang tidak relevan (pandas)</a:t>
            </a:r>
            <a:endParaRPr sz="1100">
              <a:latin typeface="Quattrocento Sans"/>
              <a:ea typeface="Quattrocento Sans"/>
              <a:cs typeface="Quattrocento Sans"/>
              <a:sym typeface="Quattrocento Sans"/>
            </a:endParaRPr>
          </a:p>
          <a:p>
            <a:pPr indent="-298450" lvl="0" marL="457200" rtl="0" algn="l">
              <a:spcBef>
                <a:spcPts val="0"/>
              </a:spcBef>
              <a:spcAft>
                <a:spcPts val="0"/>
              </a:spcAft>
              <a:buSzPts val="1100"/>
              <a:buFont typeface="Quattrocento Sans"/>
              <a:buChar char="●"/>
            </a:pPr>
            <a:r>
              <a:rPr lang="en-GB" sz="1100">
                <a:latin typeface="Quattrocento Sans"/>
                <a:ea typeface="Quattrocento Sans"/>
                <a:cs typeface="Quattrocento Sans"/>
                <a:sym typeface="Quattrocento Sans"/>
              </a:rPr>
              <a:t>Text Manipulation (regex)</a:t>
            </a:r>
            <a:endParaRPr sz="1100">
              <a:latin typeface="Quattrocento Sans"/>
              <a:ea typeface="Quattrocento Sans"/>
              <a:cs typeface="Quattrocento Sans"/>
              <a:sym typeface="Quattrocento Sans"/>
            </a:endParaRPr>
          </a:p>
          <a:p>
            <a:pPr indent="0" lvl="0" marL="0" rtl="0" algn="l">
              <a:spcBef>
                <a:spcPts val="0"/>
              </a:spcBef>
              <a:spcAft>
                <a:spcPts val="0"/>
              </a:spcAft>
              <a:buNone/>
            </a:pPr>
            <a:r>
              <a:t/>
            </a:r>
            <a:endParaRPr sz="1100">
              <a:latin typeface="Quattrocento Sans"/>
              <a:ea typeface="Quattrocento Sans"/>
              <a:cs typeface="Quattrocento Sans"/>
              <a:sym typeface="Quattrocento Sans"/>
            </a:endParaRPr>
          </a:p>
          <a:p>
            <a:pPr indent="0" lvl="0" marL="0" rtl="0" algn="l">
              <a:spcBef>
                <a:spcPts val="0"/>
              </a:spcBef>
              <a:spcAft>
                <a:spcPts val="0"/>
              </a:spcAft>
              <a:buNone/>
            </a:pPr>
            <a:r>
              <a:rPr lang="en-GB" sz="1100">
                <a:latin typeface="Quattrocento Sans"/>
                <a:ea typeface="Quattrocento Sans"/>
                <a:cs typeface="Quattrocento Sans"/>
                <a:sym typeface="Quattrocento Sans"/>
              </a:rPr>
              <a:t>Data Analisis :</a:t>
            </a:r>
            <a:endParaRPr sz="1100">
              <a:latin typeface="Quattrocento Sans"/>
              <a:ea typeface="Quattrocento Sans"/>
              <a:cs typeface="Quattrocento Sans"/>
              <a:sym typeface="Quattrocento Sans"/>
            </a:endParaRPr>
          </a:p>
          <a:p>
            <a:pPr indent="-298450" lvl="0" marL="457200" rtl="0" algn="l">
              <a:spcBef>
                <a:spcPts val="0"/>
              </a:spcBef>
              <a:spcAft>
                <a:spcPts val="0"/>
              </a:spcAft>
              <a:buSzPts val="1100"/>
              <a:buFont typeface="Quattrocento Sans"/>
              <a:buChar char="●"/>
            </a:pPr>
            <a:r>
              <a:rPr lang="en-GB" sz="1100">
                <a:latin typeface="Quattrocento Sans"/>
                <a:ea typeface="Quattrocento Sans"/>
                <a:cs typeface="Quattrocento Sans"/>
                <a:sym typeface="Quattrocento Sans"/>
              </a:rPr>
              <a:t>Univariate Analysis</a:t>
            </a:r>
            <a:endParaRPr sz="1100">
              <a:latin typeface="Quattrocento Sans"/>
              <a:ea typeface="Quattrocento Sans"/>
              <a:cs typeface="Quattrocento Sans"/>
              <a:sym typeface="Quattrocento Sans"/>
            </a:endParaRPr>
          </a:p>
          <a:p>
            <a:pPr indent="-298450" lvl="0" marL="457200" rtl="0" algn="l">
              <a:spcBef>
                <a:spcPts val="0"/>
              </a:spcBef>
              <a:spcAft>
                <a:spcPts val="0"/>
              </a:spcAft>
              <a:buSzPts val="1100"/>
              <a:buFont typeface="Quattrocento Sans"/>
              <a:buChar char="●"/>
            </a:pPr>
            <a:r>
              <a:rPr lang="en-GB" sz="1100">
                <a:latin typeface="Quattrocento Sans"/>
                <a:ea typeface="Quattrocento Sans"/>
                <a:cs typeface="Quattrocento Sans"/>
                <a:sym typeface="Quattrocento Sans"/>
              </a:rPr>
              <a:t>Bivariate Analysis</a:t>
            </a:r>
            <a:endParaRPr sz="1100">
              <a:latin typeface="Quattrocento Sans"/>
              <a:ea typeface="Quattrocento Sans"/>
              <a:cs typeface="Quattrocento Sans"/>
              <a:sym typeface="Quattrocento Sans"/>
            </a:endParaRPr>
          </a:p>
          <a:p>
            <a:pPr indent="-298450" lvl="0" marL="457200" rtl="0" algn="l">
              <a:spcBef>
                <a:spcPts val="0"/>
              </a:spcBef>
              <a:spcAft>
                <a:spcPts val="0"/>
              </a:spcAft>
              <a:buSzPts val="1100"/>
              <a:buFont typeface="Quattrocento Sans"/>
              <a:buChar char="●"/>
            </a:pPr>
            <a:r>
              <a:rPr lang="en-GB" sz="1100">
                <a:latin typeface="Quattrocento Sans"/>
                <a:ea typeface="Quattrocento Sans"/>
                <a:cs typeface="Quattrocento Sans"/>
                <a:sym typeface="Quattrocento Sans"/>
              </a:rPr>
              <a:t>Multivariate Analysis</a:t>
            </a:r>
            <a:endParaRPr sz="1100">
              <a:latin typeface="Quattrocento Sans"/>
              <a:ea typeface="Quattrocento Sans"/>
              <a:cs typeface="Quattrocento Sans"/>
              <a:sym typeface="Quattrocento Sans"/>
            </a:endParaRPr>
          </a:p>
          <a:p>
            <a:pPr indent="0" lvl="0" marL="0" rtl="0" algn="l">
              <a:spcBef>
                <a:spcPts val="0"/>
              </a:spcBef>
              <a:spcAft>
                <a:spcPts val="0"/>
              </a:spcAft>
              <a:buNone/>
            </a:pPr>
            <a:r>
              <a:t/>
            </a:r>
            <a:endParaRPr sz="1100">
              <a:latin typeface="Quattrocento Sans"/>
              <a:ea typeface="Quattrocento Sans"/>
              <a:cs typeface="Quattrocento Sans"/>
              <a:sym typeface="Quattrocento Sans"/>
            </a:endParaRPr>
          </a:p>
          <a:p>
            <a:pPr indent="0" lvl="0" marL="0" rtl="0" algn="l">
              <a:spcBef>
                <a:spcPts val="0"/>
              </a:spcBef>
              <a:spcAft>
                <a:spcPts val="0"/>
              </a:spcAft>
              <a:buNone/>
            </a:pPr>
            <a:r>
              <a:rPr lang="en-GB" sz="1100">
                <a:latin typeface="Quattrocento Sans"/>
                <a:ea typeface="Quattrocento Sans"/>
                <a:cs typeface="Quattrocento Sans"/>
                <a:sym typeface="Quattrocento Sans"/>
              </a:rPr>
              <a:t>Data Visualization :</a:t>
            </a:r>
            <a:endParaRPr sz="1100">
              <a:latin typeface="Quattrocento Sans"/>
              <a:ea typeface="Quattrocento Sans"/>
              <a:cs typeface="Quattrocento Sans"/>
              <a:sym typeface="Quattrocento Sans"/>
            </a:endParaRPr>
          </a:p>
          <a:p>
            <a:pPr indent="-298450" lvl="0" marL="457200" rtl="0" algn="l">
              <a:spcBef>
                <a:spcPts val="0"/>
              </a:spcBef>
              <a:spcAft>
                <a:spcPts val="0"/>
              </a:spcAft>
              <a:buSzPts val="1100"/>
              <a:buFont typeface="Quattrocento Sans"/>
              <a:buChar char="●"/>
            </a:pPr>
            <a:r>
              <a:rPr lang="en-GB" sz="1100">
                <a:latin typeface="Quattrocento Sans"/>
                <a:ea typeface="Quattrocento Sans"/>
                <a:cs typeface="Quattrocento Sans"/>
                <a:sym typeface="Quattrocento Sans"/>
              </a:rPr>
              <a:t>Histogram</a:t>
            </a:r>
            <a:endParaRPr sz="1100">
              <a:latin typeface="Quattrocento Sans"/>
              <a:ea typeface="Quattrocento Sans"/>
              <a:cs typeface="Quattrocento Sans"/>
              <a:sym typeface="Quattrocento Sans"/>
            </a:endParaRPr>
          </a:p>
          <a:p>
            <a:pPr indent="-298450" lvl="0" marL="457200" rtl="0" algn="l">
              <a:spcBef>
                <a:spcPts val="0"/>
              </a:spcBef>
              <a:spcAft>
                <a:spcPts val="0"/>
              </a:spcAft>
              <a:buSzPts val="1100"/>
              <a:buFont typeface="Quattrocento Sans"/>
              <a:buChar char="●"/>
            </a:pPr>
            <a:r>
              <a:rPr lang="en-GB" sz="1100">
                <a:latin typeface="Quattrocento Sans"/>
                <a:ea typeface="Quattrocento Sans"/>
                <a:cs typeface="Quattrocento Sans"/>
                <a:sym typeface="Quattrocento Sans"/>
              </a:rPr>
              <a:t>ScatterPlot</a:t>
            </a:r>
            <a:endParaRPr sz="1100">
              <a:latin typeface="Quattrocento Sans"/>
              <a:ea typeface="Quattrocento Sans"/>
              <a:cs typeface="Quattrocento Sans"/>
              <a:sym typeface="Quattrocento Sans"/>
            </a:endParaRPr>
          </a:p>
          <a:p>
            <a:pPr indent="-298450" lvl="0" marL="457200" rtl="0" algn="l">
              <a:spcBef>
                <a:spcPts val="0"/>
              </a:spcBef>
              <a:spcAft>
                <a:spcPts val="0"/>
              </a:spcAft>
              <a:buSzPts val="1100"/>
              <a:buFont typeface="Quattrocento Sans"/>
              <a:buChar char="●"/>
            </a:pPr>
            <a:r>
              <a:rPr lang="en-GB" sz="1100">
                <a:latin typeface="Quattrocento Sans"/>
                <a:ea typeface="Quattrocento Sans"/>
                <a:cs typeface="Quattrocento Sans"/>
                <a:sym typeface="Quattrocento Sans"/>
              </a:rPr>
              <a:t>Heatmap</a:t>
            </a:r>
            <a:endParaRPr sz="1100">
              <a:latin typeface="Quattrocento Sans"/>
              <a:ea typeface="Quattrocento Sans"/>
              <a:cs typeface="Quattrocento Sans"/>
              <a:sym typeface="Quattrocento Sans"/>
            </a:endParaRPr>
          </a:p>
          <a:p>
            <a:pPr indent="-298450" lvl="0" marL="457200" rtl="0" algn="l">
              <a:spcBef>
                <a:spcPts val="0"/>
              </a:spcBef>
              <a:spcAft>
                <a:spcPts val="0"/>
              </a:spcAft>
              <a:buSzPts val="1100"/>
              <a:buFont typeface="Quattrocento Sans"/>
              <a:buChar char="●"/>
            </a:pPr>
            <a:r>
              <a:rPr lang="en-GB" sz="1100">
                <a:latin typeface="Quattrocento Sans"/>
                <a:ea typeface="Quattrocento Sans"/>
                <a:cs typeface="Quattrocento Sans"/>
                <a:sym typeface="Quattrocento Sans"/>
              </a:rPr>
              <a:t>WordCloud</a:t>
            </a:r>
            <a:endParaRPr sz="1100">
              <a:latin typeface="Quattrocento Sans"/>
              <a:ea typeface="Quattrocento Sans"/>
              <a:cs typeface="Quattrocento Sans"/>
              <a:sym typeface="Quattrocento Sans"/>
            </a:endParaRPr>
          </a:p>
          <a:p>
            <a:pPr indent="0" lvl="0" marL="457200" rtl="0" algn="l">
              <a:spcBef>
                <a:spcPts val="0"/>
              </a:spcBef>
              <a:spcAft>
                <a:spcPts val="0"/>
              </a:spcAft>
              <a:buNone/>
            </a:pPr>
            <a:r>
              <a:t/>
            </a:r>
            <a:endParaRPr>
              <a:latin typeface="Quattrocento Sans"/>
              <a:ea typeface="Quattrocento Sans"/>
              <a:cs typeface="Quattrocento Sans"/>
              <a:sym typeface="Quattrocento Sans"/>
            </a:endParaRPr>
          </a:p>
        </p:txBody>
      </p:sp>
      <p:sp>
        <p:nvSpPr>
          <p:cNvPr id="142" name="Google Shape;142;p27"/>
          <p:cNvSpPr/>
          <p:nvPr/>
        </p:nvSpPr>
        <p:spPr>
          <a:xfrm>
            <a:off x="7735267" y="1165789"/>
            <a:ext cx="178079" cy="33518"/>
          </a:xfrm>
          <a:custGeom>
            <a:rect b="b" l="l" r="r" t="t"/>
            <a:pathLst>
              <a:path extrusionOk="0" h="19126" w="101614">
                <a:moveTo>
                  <a:pt x="92051" y="0"/>
                </a:moveTo>
                <a:cubicBezTo>
                  <a:pt x="97332" y="0"/>
                  <a:pt x="101614" y="4282"/>
                  <a:pt x="101614" y="9563"/>
                </a:cubicBezTo>
                <a:cubicBezTo>
                  <a:pt x="101614" y="14844"/>
                  <a:pt x="97332" y="19126"/>
                  <a:pt x="92051" y="19126"/>
                </a:cubicBezTo>
                <a:cubicBezTo>
                  <a:pt x="86770" y="19126"/>
                  <a:pt x="82488" y="14844"/>
                  <a:pt x="82488" y="9563"/>
                </a:cubicBezTo>
                <a:cubicBezTo>
                  <a:pt x="82488" y="4282"/>
                  <a:pt x="86770" y="0"/>
                  <a:pt x="92051" y="0"/>
                </a:cubicBezTo>
                <a:close/>
                <a:moveTo>
                  <a:pt x="51508" y="0"/>
                </a:moveTo>
                <a:cubicBezTo>
                  <a:pt x="56789" y="0"/>
                  <a:pt x="61071" y="4282"/>
                  <a:pt x="61071" y="9563"/>
                </a:cubicBezTo>
                <a:cubicBezTo>
                  <a:pt x="61071" y="14844"/>
                  <a:pt x="56789" y="19126"/>
                  <a:pt x="51508" y="19126"/>
                </a:cubicBezTo>
                <a:cubicBezTo>
                  <a:pt x="46227" y="19126"/>
                  <a:pt x="41945" y="14844"/>
                  <a:pt x="41945" y="9563"/>
                </a:cubicBezTo>
                <a:cubicBezTo>
                  <a:pt x="41945" y="4282"/>
                  <a:pt x="46227" y="0"/>
                  <a:pt x="51508" y="0"/>
                </a:cubicBezTo>
                <a:close/>
                <a:moveTo>
                  <a:pt x="9563" y="0"/>
                </a:moveTo>
                <a:cubicBezTo>
                  <a:pt x="14844" y="0"/>
                  <a:pt x="19126" y="4282"/>
                  <a:pt x="19126" y="9563"/>
                </a:cubicBezTo>
                <a:cubicBezTo>
                  <a:pt x="19126" y="14844"/>
                  <a:pt x="14844" y="19126"/>
                  <a:pt x="9563" y="19126"/>
                </a:cubicBezTo>
                <a:cubicBezTo>
                  <a:pt x="4282" y="19126"/>
                  <a:pt x="0" y="14844"/>
                  <a:pt x="0" y="9563"/>
                </a:cubicBezTo>
                <a:cubicBezTo>
                  <a:pt x="0" y="4282"/>
                  <a:pt x="4282" y="0"/>
                  <a:pt x="9563" y="0"/>
                </a:cubicBezTo>
                <a:close/>
              </a:path>
            </a:pathLst>
          </a:custGeom>
          <a:solidFill>
            <a:srgbClr val="74797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icture containing text&#10;&#10;Description automatically generated" id="143" name="Google Shape;143;p27"/>
          <p:cNvPicPr preferRelativeResize="0"/>
          <p:nvPr>
            <p:ph idx="2" type="pic"/>
          </p:nvPr>
        </p:nvPicPr>
        <p:blipFill rotWithShape="1">
          <a:blip r:embed="rId3">
            <a:alphaModFix/>
          </a:blip>
          <a:srcRect b="0" l="0" r="0" t="0"/>
          <a:stretch/>
        </p:blipFill>
        <p:spPr>
          <a:xfrm>
            <a:off x="1880826" y="902205"/>
            <a:ext cx="560700" cy="560700"/>
          </a:xfrm>
          <a:prstGeom prst="ellipse">
            <a:avLst/>
          </a:prstGeom>
          <a:noFill/>
          <a:ln>
            <a:noFill/>
          </a:ln>
        </p:spPr>
      </p:pic>
      <p:cxnSp>
        <p:nvCxnSpPr>
          <p:cNvPr id="144" name="Google Shape;144;p27"/>
          <p:cNvCxnSpPr/>
          <p:nvPr/>
        </p:nvCxnSpPr>
        <p:spPr>
          <a:xfrm>
            <a:off x="1693248" y="-402185"/>
            <a:ext cx="0" cy="5495100"/>
          </a:xfrm>
          <a:prstGeom prst="straightConnector1">
            <a:avLst/>
          </a:prstGeom>
          <a:noFill/>
          <a:ln cap="flat" cmpd="sng" w="9525">
            <a:solidFill>
              <a:srgbClr val="D8D8D8"/>
            </a:solidFill>
            <a:prstDash val="solid"/>
            <a:miter lim="800000"/>
            <a:headEnd len="sm" w="sm" type="none"/>
            <a:tailEnd len="sm" w="sm" type="none"/>
          </a:ln>
        </p:spPr>
      </p:cxnSp>
      <p:sp>
        <p:nvSpPr>
          <p:cNvPr id="145" name="Google Shape;145;p27"/>
          <p:cNvSpPr txBox="1"/>
          <p:nvPr/>
        </p:nvSpPr>
        <p:spPr>
          <a:xfrm>
            <a:off x="2297025" y="1721963"/>
            <a:ext cx="48210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Metode Anali</a:t>
            </a:r>
            <a:r>
              <a:rPr lang="en-GB" sz="1800">
                <a:solidFill>
                  <a:srgbClr val="101519"/>
                </a:solidFill>
                <a:latin typeface="Quattrocento Sans"/>
                <a:ea typeface="Quattrocento Sans"/>
                <a:cs typeface="Quattrocento Sans"/>
                <a:sym typeface="Quattrocento Sans"/>
              </a:rPr>
              <a:t>sis</a:t>
            </a:r>
            <a:endParaRPr sz="18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49" name="Shape 149"/>
        <p:cNvGrpSpPr/>
        <p:nvPr/>
      </p:nvGrpSpPr>
      <p:grpSpPr>
        <a:xfrm>
          <a:off x="0" y="0"/>
          <a:ext cx="0" cy="0"/>
          <a:chOff x="0" y="0"/>
          <a:chExt cx="0" cy="0"/>
        </a:xfrm>
      </p:grpSpPr>
      <p:cxnSp>
        <p:nvCxnSpPr>
          <p:cNvPr id="150" name="Google Shape;150;p28"/>
          <p:cNvCxnSpPr/>
          <p:nvPr/>
        </p:nvCxnSpPr>
        <p:spPr>
          <a:xfrm>
            <a:off x="5160350" y="1382329"/>
            <a:ext cx="0" cy="4128600"/>
          </a:xfrm>
          <a:prstGeom prst="straightConnector1">
            <a:avLst/>
          </a:prstGeom>
          <a:noFill/>
          <a:ln cap="flat" cmpd="sng" w="9525">
            <a:solidFill>
              <a:srgbClr val="D8D8D8"/>
            </a:solidFill>
            <a:prstDash val="solid"/>
            <a:miter lim="800000"/>
            <a:headEnd len="sm" w="sm" type="none"/>
            <a:tailEnd len="sm" w="sm" type="none"/>
          </a:ln>
        </p:spPr>
      </p:cxnSp>
      <p:sp>
        <p:nvSpPr>
          <p:cNvPr id="151" name="Google Shape;151;p28"/>
          <p:cNvSpPr txBox="1"/>
          <p:nvPr/>
        </p:nvSpPr>
        <p:spPr>
          <a:xfrm>
            <a:off x="575025" y="1551975"/>
            <a:ext cx="4320600" cy="34557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lang="en-GB" sz="1000">
                <a:solidFill>
                  <a:srgbClr val="101519"/>
                </a:solidFill>
                <a:latin typeface="Quattrocento Sans"/>
                <a:ea typeface="Quattrocento Sans"/>
                <a:cs typeface="Quattrocento Sans"/>
                <a:sym typeface="Quattrocento Sans"/>
              </a:rPr>
              <a:t>'</a:t>
            </a:r>
            <a:r>
              <a:rPr b="1" lang="en-GB" sz="1000">
                <a:solidFill>
                  <a:srgbClr val="101519"/>
                </a:solidFill>
                <a:latin typeface="Quattrocento Sans"/>
                <a:ea typeface="Quattrocento Sans"/>
                <a:cs typeface="Quattrocento Sans"/>
                <a:sym typeface="Quattrocento Sans"/>
              </a:rPr>
              <a:t>\buser\b' : </a:t>
            </a:r>
            <a:r>
              <a:rPr lang="en-GB" sz="1000">
                <a:solidFill>
                  <a:srgbClr val="101519"/>
                </a:solidFill>
                <a:latin typeface="Quattrocento Sans"/>
                <a:ea typeface="Quattrocento Sans"/>
                <a:cs typeface="Quattrocento Sans"/>
                <a:sym typeface="Quattrocento Sans"/>
              </a:rPr>
              <a:t>Menghapus kata "user".</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'\brt\b' :</a:t>
            </a:r>
            <a:r>
              <a:rPr lang="en-GB" sz="1000">
                <a:solidFill>
                  <a:srgbClr val="101519"/>
                </a:solidFill>
                <a:latin typeface="Quattrocento Sans"/>
                <a:ea typeface="Quattrocento Sans"/>
                <a:cs typeface="Quattrocento Sans"/>
                <a:sym typeface="Quattrocento Sans"/>
              </a:rPr>
              <a:t> Menghapus kata "rt" yang sering digunakan untuk </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lang="en-GB" sz="1000">
                <a:solidFill>
                  <a:srgbClr val="101519"/>
                </a:solidFill>
                <a:latin typeface="Quattrocento Sans"/>
                <a:ea typeface="Quattrocento Sans"/>
                <a:cs typeface="Quattrocento Sans"/>
                <a:sym typeface="Quattrocento Sans"/>
              </a:rPr>
              <a:t>menandakan retweet.</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'\n' : </a:t>
            </a:r>
            <a:r>
              <a:rPr lang="en-GB" sz="1000">
                <a:solidFill>
                  <a:srgbClr val="101519"/>
                </a:solidFill>
                <a:latin typeface="Quattrocento Sans"/>
                <a:ea typeface="Quattrocento Sans"/>
                <a:cs typeface="Quattrocento Sans"/>
                <a:sym typeface="Quattrocento Sans"/>
              </a:rPr>
              <a:t>Menghapus karakter baris baru (newline).</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 :</a:t>
            </a:r>
            <a:r>
              <a:rPr lang="en-GB" sz="1000">
                <a:solidFill>
                  <a:srgbClr val="101519"/>
                </a:solidFill>
                <a:latin typeface="Quattrocento Sans"/>
                <a:ea typeface="Quattrocento Sans"/>
                <a:cs typeface="Quattrocento Sans"/>
                <a:sym typeface="Quattrocento Sans"/>
              </a:rPr>
              <a:t> Menghapus karakter titik koma.</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a:t>
            </a:r>
            <a:r>
              <a:rPr lang="en-GB" sz="1000">
                <a:solidFill>
                  <a:srgbClr val="101519"/>
                </a:solidFill>
                <a:latin typeface="Quattrocento Sans"/>
                <a:ea typeface="Quattrocento Sans"/>
                <a:cs typeface="Quattrocento Sans"/>
                <a:sym typeface="Quattrocento Sans"/>
              </a:rPr>
              <a:t> Menghapus rangkaian karakter " (--!)"</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lang="en-GB" sz="1000">
                <a:solidFill>
                  <a:srgbClr val="101519"/>
                </a:solidFill>
                <a:latin typeface="Quattrocento Sans"/>
                <a:ea typeface="Quattrocento Sans"/>
                <a:cs typeface="Quattrocento Sans"/>
                <a:sym typeface="Quattrocento Sans"/>
              </a:rPr>
              <a:t> termasuk tanda kurung.</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 :</a:t>
            </a:r>
            <a:r>
              <a:rPr lang="en-GB" sz="1000">
                <a:solidFill>
                  <a:srgbClr val="101519"/>
                </a:solidFill>
                <a:latin typeface="Quattrocento Sans"/>
                <a:ea typeface="Quattrocento Sans"/>
                <a:cs typeface="Quattrocento Sans"/>
                <a:sym typeface="Quattrocento Sans"/>
              </a:rPr>
              <a:t> Menghapus tanda strip.</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 : </a:t>
            </a:r>
            <a:r>
              <a:rPr lang="en-GB" sz="1000">
                <a:solidFill>
                  <a:srgbClr val="101519"/>
                </a:solidFill>
                <a:latin typeface="Quattrocento Sans"/>
                <a:ea typeface="Quattrocento Sans"/>
                <a:cs typeface="Quattrocento Sans"/>
                <a:sym typeface="Quattrocento Sans"/>
              </a:rPr>
              <a:t>Menghapus tanda titik dua.</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 :</a:t>
            </a:r>
            <a:r>
              <a:rPr lang="en-GB" sz="1000">
                <a:solidFill>
                  <a:srgbClr val="101519"/>
                </a:solidFill>
                <a:latin typeface="Quattrocento Sans"/>
                <a:ea typeface="Quattrocento Sans"/>
                <a:cs typeface="Quattrocento Sans"/>
                <a:sym typeface="Quattrocento Sans"/>
              </a:rPr>
              <a:t> Menghapus backslash.</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 :</a:t>
            </a:r>
            <a:r>
              <a:rPr lang="en-GB" sz="1000">
                <a:solidFill>
                  <a:srgbClr val="101519"/>
                </a:solidFill>
                <a:latin typeface="Quattrocento Sans"/>
                <a:ea typeface="Quattrocento Sans"/>
                <a:cs typeface="Quattrocento Sans"/>
                <a:sym typeface="Quattrocento Sans"/>
              </a:rPr>
              <a:t> Menghapus emotikon senyum.</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lang="en-GB" sz="1000">
                <a:solidFill>
                  <a:srgbClr val="101519"/>
                </a:solidFill>
                <a:latin typeface="Quattrocento Sans"/>
                <a:ea typeface="Quattrocento Sans"/>
                <a:cs typeface="Quattrocento Sans"/>
                <a:sym typeface="Quattrocento Sans"/>
              </a:rPr>
              <a:t>'</a:t>
            </a:r>
            <a:r>
              <a:rPr b="1" lang="en-GB" sz="1000">
                <a:solidFill>
                  <a:srgbClr val="101519"/>
                </a:solidFill>
                <a:latin typeface="Quattrocento Sans"/>
                <a:ea typeface="Quattrocento Sans"/>
                <a:cs typeface="Quattrocento Sans"/>
                <a:sym typeface="Quattrocento Sans"/>
              </a:rPr>
              <a:t>:(' : </a:t>
            </a:r>
            <a:r>
              <a:rPr lang="en-GB" sz="1000">
                <a:solidFill>
                  <a:srgbClr val="101519"/>
                </a:solidFill>
                <a:latin typeface="Quattrocento Sans"/>
                <a:ea typeface="Quattrocento Sans"/>
                <a:cs typeface="Quattrocento Sans"/>
                <a:sym typeface="Quattrocento Sans"/>
              </a:rPr>
              <a:t>Menghapus emotikon sedih yang dibuat dengan titik dua </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lang="en-GB" sz="1000">
                <a:solidFill>
                  <a:srgbClr val="101519"/>
                </a:solidFill>
                <a:latin typeface="Quattrocento Sans"/>
                <a:ea typeface="Quattrocento Sans"/>
                <a:cs typeface="Quattrocento Sans"/>
                <a:sym typeface="Quattrocento Sans"/>
              </a:rPr>
              <a:t>dan tanda kurung kiri.</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lang="en-GB" sz="1000">
                <a:solidFill>
                  <a:srgbClr val="101519"/>
                </a:solidFill>
                <a:latin typeface="Quattrocento Sans"/>
                <a:ea typeface="Quattrocento Sans"/>
                <a:cs typeface="Quattrocento Sans"/>
                <a:sym typeface="Quattrocento Sans"/>
              </a:rPr>
              <a:t>'</a:t>
            </a:r>
            <a:r>
              <a:rPr b="1" lang="en-GB" sz="1000">
                <a:solidFill>
                  <a:srgbClr val="101519"/>
                </a:solidFill>
                <a:latin typeface="Quattrocento Sans"/>
                <a:ea typeface="Quattrocento Sans"/>
                <a:cs typeface="Quattrocento Sans"/>
                <a:sym typeface="Quattrocento Sans"/>
              </a:rPr>
              <a:t>ð' :</a:t>
            </a:r>
            <a:r>
              <a:rPr lang="en-GB" sz="1000">
                <a:solidFill>
                  <a:srgbClr val="101519"/>
                </a:solidFill>
                <a:latin typeface="Quattrocento Sans"/>
                <a:ea typeface="Quattrocento Sans"/>
                <a:cs typeface="Quattrocento Sans"/>
                <a:sym typeface="Quattrocento Sans"/>
              </a:rPr>
              <a:t> Menghapus karakter "ð".</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 :</a:t>
            </a:r>
            <a:r>
              <a:rPr lang="en-GB" sz="1000">
                <a:solidFill>
                  <a:srgbClr val="101519"/>
                </a:solidFill>
                <a:latin typeface="Quattrocento Sans"/>
                <a:ea typeface="Quattrocento Sans"/>
                <a:cs typeface="Quattrocento Sans"/>
                <a:sym typeface="Quattrocento Sans"/>
              </a:rPr>
              <a:t> Menghapus tanda kutip tunggal.</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'\s :</a:t>
            </a:r>
            <a:r>
              <a:rPr lang="en-GB" sz="1000">
                <a:solidFill>
                  <a:srgbClr val="101519"/>
                </a:solidFill>
                <a:latin typeface="Quattrocento Sans"/>
                <a:ea typeface="Quattrocento Sans"/>
                <a:cs typeface="Quattrocento Sans"/>
                <a:sym typeface="Quattrocento Sans"/>
              </a:rPr>
              <a:t> Menghapus tanda kutip tunggal yang diikuti oleh spasi.</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',\s*,' : </a:t>
            </a:r>
            <a:r>
              <a:rPr lang="en-GB" sz="1000">
                <a:solidFill>
                  <a:srgbClr val="101519"/>
                </a:solidFill>
                <a:latin typeface="Quattrocento Sans"/>
                <a:ea typeface="Quattrocento Sans"/>
                <a:cs typeface="Quattrocento Sans"/>
                <a:sym typeface="Quattrocento Sans"/>
              </a:rPr>
              <a:t>Menghapus koma yang diikuti oleh spasi, lalu diikuti koma lagi.</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'"n"' : </a:t>
            </a:r>
            <a:r>
              <a:rPr lang="en-GB" sz="1000">
                <a:solidFill>
                  <a:srgbClr val="101519"/>
                </a:solidFill>
                <a:latin typeface="Quattrocento Sans"/>
                <a:ea typeface="Quattrocento Sans"/>
                <a:cs typeface="Quattrocento Sans"/>
                <a:sym typeface="Quattrocento Sans"/>
              </a:rPr>
              <a:t>Menghapus string "n" yang diapit oleh tanda kutip ganda.</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'\d+.\s' :</a:t>
            </a:r>
            <a:r>
              <a:rPr lang="en-GB" sz="1000">
                <a:solidFill>
                  <a:srgbClr val="101519"/>
                </a:solidFill>
                <a:latin typeface="Quattrocento Sans"/>
                <a:ea typeface="Quattrocento Sans"/>
                <a:cs typeface="Quattrocento Sans"/>
                <a:sym typeface="Quattrocento Sans"/>
              </a:rPr>
              <a:t> Menghapus angka yang diikuti oleh titik dan </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lang="en-GB" sz="1000">
                <a:solidFill>
                  <a:srgbClr val="101519"/>
                </a:solidFill>
                <a:latin typeface="Quattrocento Sans"/>
                <a:ea typeface="Quattrocento Sans"/>
                <a:cs typeface="Quattrocento Sans"/>
                <a:sym typeface="Quattrocento Sans"/>
              </a:rPr>
              <a:t>spasi(sering digunakan untuk menghapus penomoran dalam teks).</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'URL' : </a:t>
            </a:r>
            <a:r>
              <a:rPr lang="en-GB" sz="1000">
                <a:solidFill>
                  <a:srgbClr val="101519"/>
                </a:solidFill>
                <a:latin typeface="Quattrocento Sans"/>
                <a:ea typeface="Quattrocento Sans"/>
                <a:cs typeface="Quattrocento Sans"/>
                <a:sym typeface="Quattrocento Sans"/>
              </a:rPr>
              <a:t>Menghapus kata "URL", yang biasanya digunakan </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lang="en-GB" sz="1000">
                <a:solidFill>
                  <a:srgbClr val="101519"/>
                </a:solidFill>
                <a:latin typeface="Quattrocento Sans"/>
                <a:ea typeface="Quattrocento Sans"/>
                <a:cs typeface="Quattrocento Sans"/>
                <a:sym typeface="Quattrocento Sans"/>
              </a:rPr>
              <a:t>untuk menggantikan link web dalam teks.</a:t>
            </a:r>
            <a:endParaRPr sz="1000">
              <a:solidFill>
                <a:srgbClr val="101519"/>
              </a:solidFill>
              <a:latin typeface="Quattrocento Sans"/>
              <a:ea typeface="Quattrocento Sans"/>
              <a:cs typeface="Quattrocento Sans"/>
              <a:sym typeface="Quattrocento Sans"/>
            </a:endParaRPr>
          </a:p>
        </p:txBody>
      </p:sp>
      <p:pic>
        <p:nvPicPr>
          <p:cNvPr descr="A picture containing text&#10;&#10;Description automatically generated" id="152" name="Google Shape;152;p28"/>
          <p:cNvPicPr preferRelativeResize="0"/>
          <p:nvPr>
            <p:ph idx="2" type="pic"/>
          </p:nvPr>
        </p:nvPicPr>
        <p:blipFill rotWithShape="1">
          <a:blip r:embed="rId3">
            <a:alphaModFix/>
          </a:blip>
          <a:srcRect b="0" l="0" r="0" t="0"/>
          <a:stretch/>
        </p:blipFill>
        <p:spPr>
          <a:xfrm>
            <a:off x="4979149" y="1247123"/>
            <a:ext cx="386100" cy="386100"/>
          </a:xfrm>
          <a:prstGeom prst="ellipse">
            <a:avLst/>
          </a:prstGeom>
          <a:noFill/>
          <a:ln>
            <a:noFill/>
          </a:ln>
        </p:spPr>
      </p:pic>
      <p:sp>
        <p:nvSpPr>
          <p:cNvPr id="153" name="Google Shape;153;p28"/>
          <p:cNvSpPr/>
          <p:nvPr/>
        </p:nvSpPr>
        <p:spPr>
          <a:xfrm>
            <a:off x="726250" y="910575"/>
            <a:ext cx="3129600" cy="603300"/>
          </a:xfrm>
          <a:prstGeom prst="wedgeRoundRectCallout">
            <a:avLst>
              <a:gd fmla="val -51634" name="adj1"/>
              <a:gd fmla="val 51456" name="adj2"/>
              <a:gd fmla="val 0" name="adj3"/>
            </a:avLst>
          </a:prstGeom>
          <a:gradFill>
            <a:gsLst>
              <a:gs pos="0">
                <a:srgbClr val="4999EE"/>
              </a:gs>
              <a:gs pos="100000">
                <a:srgbClr val="6E9BE7"/>
              </a:gs>
            </a:gsLst>
            <a:path path="circle">
              <a:fillToRect b="50%" l="50%" r="50%" t="50%"/>
            </a:path>
            <a:tileRect/>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900">
                <a:solidFill>
                  <a:schemeClr val="lt1"/>
                </a:solidFill>
                <a:latin typeface="Quattrocento Sans"/>
                <a:ea typeface="Quattrocento Sans"/>
                <a:cs typeface="Quattrocento Sans"/>
                <a:sym typeface="Quattrocento Sans"/>
              </a:rPr>
              <a:t>pattern = r"\buser\b|\brt\b|\n|;|\(--!\)|-|:|\\|:\)|</a:t>
            </a:r>
            <a:endParaRPr sz="900">
              <a:solidFill>
                <a:schemeClr val="lt1"/>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rPr lang="en-GB" sz="900">
                <a:solidFill>
                  <a:schemeClr val="lt1"/>
                </a:solidFill>
                <a:latin typeface="Quattrocento Sans"/>
                <a:ea typeface="Quattrocento Sans"/>
                <a:cs typeface="Quattrocento Sans"/>
                <a:sym typeface="Quattrocento Sans"/>
              </a:rPr>
              <a:t>:\(|ð|\'|'\s|,\s*,|\"n\"|\d+\.\s|URL|"</a:t>
            </a:r>
            <a:endParaRPr sz="900">
              <a:solidFill>
                <a:schemeClr val="lt1"/>
              </a:solidFill>
              <a:latin typeface="Quattrocento Sans"/>
              <a:ea typeface="Quattrocento Sans"/>
              <a:cs typeface="Quattrocento Sans"/>
              <a:sym typeface="Quattrocento Sans"/>
            </a:endParaRPr>
          </a:p>
          <a:p>
            <a:pPr indent="0" lvl="0" marL="0" rtl="0" algn="l">
              <a:spcBef>
                <a:spcPts val="0"/>
              </a:spcBef>
              <a:spcAft>
                <a:spcPts val="0"/>
              </a:spcAft>
              <a:buNone/>
            </a:pPr>
            <a:r>
              <a:rPr lang="en-GB" sz="900">
                <a:solidFill>
                  <a:schemeClr val="lt1"/>
                </a:solidFill>
                <a:latin typeface="Quattrocento Sans"/>
                <a:ea typeface="Quattrocento Sans"/>
                <a:cs typeface="Quattrocento Sans"/>
                <a:sym typeface="Quattrocento Sans"/>
              </a:rPr>
              <a:t>df['Tweet'] = df['Tweet'].apply(lambda x: re.sub(pattern, '', x))</a:t>
            </a:r>
            <a:endParaRPr sz="1300">
              <a:latin typeface="Calibri"/>
              <a:ea typeface="Calibri"/>
              <a:cs typeface="Calibri"/>
              <a:sym typeface="Calibri"/>
            </a:endParaRPr>
          </a:p>
        </p:txBody>
      </p:sp>
      <p:sp>
        <p:nvSpPr>
          <p:cNvPr id="154" name="Google Shape;154;p28"/>
          <p:cNvSpPr/>
          <p:nvPr/>
        </p:nvSpPr>
        <p:spPr>
          <a:xfrm>
            <a:off x="6771275" y="910575"/>
            <a:ext cx="2021700" cy="603300"/>
          </a:xfrm>
          <a:prstGeom prst="wedgeRoundRectCallout">
            <a:avLst>
              <a:gd fmla="val -55557" name="adj1"/>
              <a:gd fmla="val 52544" name="adj2"/>
              <a:gd fmla="val 0" name="adj3"/>
            </a:avLst>
          </a:prstGeom>
          <a:gradFill>
            <a:gsLst>
              <a:gs pos="0">
                <a:srgbClr val="4999EE"/>
              </a:gs>
              <a:gs pos="100000">
                <a:srgbClr val="6E9BE7"/>
              </a:gs>
            </a:gsLst>
            <a:path path="circle">
              <a:fillToRect b="50%" l="50%" r="50%" t="50%"/>
            </a:path>
            <a:tileRect/>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900">
                <a:solidFill>
                  <a:schemeClr val="lt1"/>
                </a:solidFill>
                <a:latin typeface="Quattrocento Sans"/>
                <a:ea typeface="Quattrocento Sans"/>
                <a:cs typeface="Quattrocento Sans"/>
                <a:sym typeface="Quattrocento Sans"/>
              </a:rPr>
              <a:t>df.rename(columns = {'HS':'Hate_Speech'}, inplace = True)</a:t>
            </a:r>
            <a:endParaRPr sz="900">
              <a:solidFill>
                <a:schemeClr val="lt1"/>
              </a:solidFill>
              <a:latin typeface="Quattrocento Sans"/>
              <a:ea typeface="Quattrocento Sans"/>
              <a:cs typeface="Quattrocento Sans"/>
              <a:sym typeface="Quattrocento Sans"/>
            </a:endParaRPr>
          </a:p>
          <a:p>
            <a:pPr indent="0" lvl="0" marL="0" rtl="0" algn="l">
              <a:spcBef>
                <a:spcPts val="0"/>
              </a:spcBef>
              <a:spcAft>
                <a:spcPts val="0"/>
              </a:spcAft>
              <a:buNone/>
            </a:pPr>
            <a:r>
              <a:rPr lang="en-GB" sz="900">
                <a:solidFill>
                  <a:schemeClr val="lt1"/>
                </a:solidFill>
                <a:latin typeface="Quattrocento Sans"/>
                <a:ea typeface="Quattrocento Sans"/>
                <a:cs typeface="Quattrocento Sans"/>
                <a:sym typeface="Quattrocento Sans"/>
              </a:rPr>
              <a:t>df.head()</a:t>
            </a:r>
            <a:endParaRPr sz="900">
              <a:solidFill>
                <a:schemeClr val="lt1"/>
              </a:solidFill>
              <a:latin typeface="Quattrocento Sans"/>
              <a:ea typeface="Quattrocento Sans"/>
              <a:cs typeface="Quattrocento Sans"/>
              <a:sym typeface="Quattrocento Sans"/>
            </a:endParaRPr>
          </a:p>
        </p:txBody>
      </p:sp>
      <p:sp>
        <p:nvSpPr>
          <p:cNvPr id="155" name="Google Shape;155;p28"/>
          <p:cNvSpPr/>
          <p:nvPr/>
        </p:nvSpPr>
        <p:spPr>
          <a:xfrm>
            <a:off x="5539375" y="1551975"/>
            <a:ext cx="2417400" cy="603300"/>
          </a:xfrm>
          <a:prstGeom prst="wedgeRoundRectCallout">
            <a:avLst>
              <a:gd fmla="val -52191" name="adj1"/>
              <a:gd fmla="val 43896" name="adj2"/>
              <a:gd fmla="val 0" name="adj3"/>
            </a:avLst>
          </a:prstGeom>
          <a:gradFill>
            <a:gsLst>
              <a:gs pos="0">
                <a:srgbClr val="4999EE"/>
              </a:gs>
              <a:gs pos="100000">
                <a:srgbClr val="6E9BE7"/>
              </a:gs>
            </a:gsLst>
            <a:path path="circle">
              <a:fillToRect b="50%" l="50%" r="50%" t="50%"/>
            </a:path>
            <a:tileRect/>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900">
                <a:solidFill>
                  <a:schemeClr val="lt1"/>
                </a:solidFill>
                <a:latin typeface="Quattrocento Sans"/>
                <a:ea typeface="Quattrocento Sans"/>
                <a:cs typeface="Quattrocento Sans"/>
                <a:sym typeface="Quattrocento Sans"/>
              </a:rPr>
              <a:t>df.columns = df.columns.str.replace('HS_', '')</a:t>
            </a:r>
            <a:endParaRPr sz="900">
              <a:solidFill>
                <a:schemeClr val="lt1"/>
              </a:solidFill>
              <a:latin typeface="Quattrocento Sans"/>
              <a:ea typeface="Quattrocento Sans"/>
              <a:cs typeface="Quattrocento Sans"/>
              <a:sym typeface="Quattrocento Sans"/>
            </a:endParaRPr>
          </a:p>
          <a:p>
            <a:pPr indent="0" lvl="0" marL="0" rtl="0" algn="l">
              <a:spcBef>
                <a:spcPts val="0"/>
              </a:spcBef>
              <a:spcAft>
                <a:spcPts val="0"/>
              </a:spcAft>
              <a:buNone/>
            </a:pPr>
            <a:r>
              <a:rPr lang="en-GB" sz="900">
                <a:solidFill>
                  <a:schemeClr val="lt1"/>
                </a:solidFill>
                <a:latin typeface="Quattrocento Sans"/>
                <a:ea typeface="Quattrocento Sans"/>
                <a:cs typeface="Quattrocento Sans"/>
                <a:sym typeface="Quattrocento Sans"/>
              </a:rPr>
              <a:t>df = df.drop('Other', axis=1)</a:t>
            </a:r>
            <a:endParaRPr sz="900">
              <a:solidFill>
                <a:schemeClr val="lt1"/>
              </a:solidFill>
              <a:latin typeface="Quattrocento Sans"/>
              <a:ea typeface="Quattrocento Sans"/>
              <a:cs typeface="Quattrocento Sans"/>
              <a:sym typeface="Quattrocento Sans"/>
            </a:endParaRPr>
          </a:p>
          <a:p>
            <a:pPr indent="0" lvl="0" marL="0" rtl="0" algn="l">
              <a:spcBef>
                <a:spcPts val="0"/>
              </a:spcBef>
              <a:spcAft>
                <a:spcPts val="0"/>
              </a:spcAft>
              <a:buNone/>
            </a:pPr>
            <a:r>
              <a:rPr lang="en-GB" sz="900">
                <a:solidFill>
                  <a:schemeClr val="lt1"/>
                </a:solidFill>
                <a:latin typeface="Quattrocento Sans"/>
                <a:ea typeface="Quattrocento Sans"/>
                <a:cs typeface="Quattrocento Sans"/>
                <a:sym typeface="Quattrocento Sans"/>
              </a:rPr>
              <a:t>df.head()</a:t>
            </a:r>
            <a:endParaRPr sz="900">
              <a:solidFill>
                <a:schemeClr val="lt1"/>
              </a:solidFill>
              <a:latin typeface="Quattrocento Sans"/>
              <a:ea typeface="Quattrocento Sans"/>
              <a:cs typeface="Quattrocento Sans"/>
              <a:sym typeface="Quattrocento Sans"/>
            </a:endParaRPr>
          </a:p>
        </p:txBody>
      </p:sp>
      <p:pic>
        <p:nvPicPr>
          <p:cNvPr id="156" name="Google Shape;156;p28"/>
          <p:cNvPicPr preferRelativeResize="0"/>
          <p:nvPr/>
        </p:nvPicPr>
        <p:blipFill>
          <a:blip r:embed="rId4">
            <a:alphaModFix/>
          </a:blip>
          <a:stretch>
            <a:fillRect/>
          </a:stretch>
        </p:blipFill>
        <p:spPr>
          <a:xfrm>
            <a:off x="5365250" y="2256725"/>
            <a:ext cx="2021700" cy="1875875"/>
          </a:xfrm>
          <a:prstGeom prst="rect">
            <a:avLst/>
          </a:prstGeom>
          <a:noFill/>
          <a:ln>
            <a:noFill/>
          </a:ln>
        </p:spPr>
      </p:pic>
      <p:sp>
        <p:nvSpPr>
          <p:cNvPr id="157" name="Google Shape;157;p28"/>
          <p:cNvSpPr txBox="1"/>
          <p:nvPr/>
        </p:nvSpPr>
        <p:spPr>
          <a:xfrm>
            <a:off x="5365250" y="4293975"/>
            <a:ext cx="2021700" cy="4848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101519"/>
                </a:solidFill>
                <a:latin typeface="Quattrocento Sans"/>
                <a:ea typeface="Quattrocento Sans"/>
                <a:cs typeface="Quattrocento Sans"/>
                <a:sym typeface="Quattrocento Sans"/>
              </a:rPr>
              <a:t>Menghapus kolom yang tidak relevan seperti HS_Other dan menghapus HS_ disetiap kolom Hate Speech</a:t>
            </a:r>
            <a:endParaRPr sz="900">
              <a:solidFill>
                <a:srgbClr val="101519"/>
              </a:solidFill>
              <a:latin typeface="Quattrocento Sans"/>
              <a:ea typeface="Quattrocento Sans"/>
              <a:cs typeface="Quattrocento Sans"/>
              <a:sym typeface="Quattrocento Sans"/>
            </a:endParaRPr>
          </a:p>
        </p:txBody>
      </p:sp>
      <p:sp>
        <p:nvSpPr>
          <p:cNvPr id="158" name="Google Shape;158;p28"/>
          <p:cNvSpPr txBox="1"/>
          <p:nvPr/>
        </p:nvSpPr>
        <p:spPr>
          <a:xfrm>
            <a:off x="3975450" y="376975"/>
            <a:ext cx="22857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Metode Analisis</a:t>
            </a:r>
            <a:endParaRPr sz="18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9"/>
          <p:cNvSpPr txBox="1"/>
          <p:nvPr/>
        </p:nvSpPr>
        <p:spPr>
          <a:xfrm>
            <a:off x="4993225" y="1216638"/>
            <a:ext cx="3764700" cy="33015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SzPts val="1100"/>
              <a:buNone/>
            </a:pPr>
            <a:r>
              <a:rPr b="1" lang="en-GB" sz="1000">
                <a:solidFill>
                  <a:srgbClr val="4998E9"/>
                </a:solidFill>
                <a:latin typeface="Quattrocento Sans"/>
                <a:ea typeface="Quattrocento Sans"/>
                <a:cs typeface="Quattrocento Sans"/>
                <a:sym typeface="Quattrocento Sans"/>
              </a:rPr>
              <a:t>Skewness: </a:t>
            </a:r>
            <a:r>
              <a:rPr lang="en-GB" sz="1000">
                <a:solidFill>
                  <a:srgbClr val="101519"/>
                </a:solidFill>
                <a:latin typeface="Quattrocento Sans"/>
                <a:ea typeface="Quattrocento Sans"/>
                <a:cs typeface="Quattrocento Sans"/>
                <a:sym typeface="Quattrocento Sans"/>
              </a:rPr>
              <a:t>Positif Skew menandakan, ada sedikit tweet dengan total karakter yang banyak.</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rPr b="1" lang="en-GB" sz="1000">
                <a:solidFill>
                  <a:srgbClr val="4998E9"/>
                </a:solidFill>
                <a:latin typeface="Quattrocento Sans"/>
                <a:ea typeface="Quattrocento Sans"/>
                <a:cs typeface="Quattrocento Sans"/>
                <a:sym typeface="Quattrocento Sans"/>
              </a:rPr>
              <a:t>Central Tendency:</a:t>
            </a:r>
            <a:endParaRPr b="1" sz="1000">
              <a:solidFill>
                <a:srgbClr val="4998E9"/>
              </a:solidFill>
              <a:latin typeface="Quattrocento Sans"/>
              <a:ea typeface="Quattrocento Sans"/>
              <a:cs typeface="Quattrocento Sans"/>
              <a:sym typeface="Quattrocento Sans"/>
            </a:endParaRPr>
          </a:p>
          <a:p>
            <a:pPr indent="0" lvl="0" marL="0" rtl="0" algn="l">
              <a:spcBef>
                <a:spcPts val="0"/>
              </a:spcBef>
              <a:spcAft>
                <a:spcPts val="0"/>
              </a:spcAft>
              <a:buClr>
                <a:schemeClr val="dk1"/>
              </a:buClr>
              <a:buSzPts val="1100"/>
              <a:buFont typeface="Arial"/>
              <a:buNone/>
            </a:pPr>
            <a:r>
              <a:t/>
            </a:r>
            <a:endParaRPr sz="1000">
              <a:solidFill>
                <a:srgbClr val="101519"/>
              </a:solidFill>
              <a:latin typeface="Quattrocento Sans"/>
              <a:ea typeface="Quattrocento Sans"/>
              <a:cs typeface="Quattrocento Sans"/>
              <a:sym typeface="Quattrocento Sans"/>
            </a:endParaRPr>
          </a:p>
          <a:p>
            <a:pPr indent="-292100" lvl="0" marL="457200" rtl="0" algn="l">
              <a:spcBef>
                <a:spcPts val="0"/>
              </a:spcBef>
              <a:spcAft>
                <a:spcPts val="0"/>
              </a:spcAft>
              <a:buClr>
                <a:srgbClr val="101519"/>
              </a:buClr>
              <a:buSzPts val="1000"/>
              <a:buFont typeface="Quattrocento Sans"/>
              <a:buChar char="●"/>
            </a:pPr>
            <a:r>
              <a:rPr lang="en-GB" sz="1000">
                <a:solidFill>
                  <a:srgbClr val="101519"/>
                </a:solidFill>
                <a:latin typeface="Quattrocento Sans"/>
                <a:ea typeface="Quattrocento Sans"/>
                <a:cs typeface="Quattrocento Sans"/>
                <a:sym typeface="Quattrocento Sans"/>
              </a:rPr>
              <a:t>Mean: Rata-rata jumlah karakter lebih tinggi daripada modus, menandakan adanya skew ke kanan.</a:t>
            </a:r>
            <a:endParaRPr sz="1000">
              <a:solidFill>
                <a:srgbClr val="101519"/>
              </a:solidFill>
              <a:latin typeface="Quattrocento Sans"/>
              <a:ea typeface="Quattrocento Sans"/>
              <a:cs typeface="Quattrocento Sans"/>
              <a:sym typeface="Quattrocento Sans"/>
            </a:endParaRPr>
          </a:p>
          <a:p>
            <a:pPr indent="0" lvl="0" marL="457200" rtl="0" algn="l">
              <a:spcBef>
                <a:spcPts val="0"/>
              </a:spcBef>
              <a:spcAft>
                <a:spcPts val="0"/>
              </a:spcAft>
              <a:buNone/>
            </a:pPr>
            <a:r>
              <a:t/>
            </a:r>
            <a:endParaRPr sz="1000">
              <a:solidFill>
                <a:srgbClr val="101519"/>
              </a:solidFill>
              <a:latin typeface="Quattrocento Sans"/>
              <a:ea typeface="Quattrocento Sans"/>
              <a:cs typeface="Quattrocento Sans"/>
              <a:sym typeface="Quattrocento Sans"/>
            </a:endParaRPr>
          </a:p>
          <a:p>
            <a:pPr indent="-292100" lvl="0" marL="457200" rtl="0" algn="l">
              <a:spcBef>
                <a:spcPts val="0"/>
              </a:spcBef>
              <a:spcAft>
                <a:spcPts val="0"/>
              </a:spcAft>
              <a:buClr>
                <a:srgbClr val="101519"/>
              </a:buClr>
              <a:buSzPts val="1000"/>
              <a:buFont typeface="Quattrocento Sans"/>
              <a:buChar char="●"/>
            </a:pPr>
            <a:r>
              <a:rPr lang="en-GB" sz="1000">
                <a:solidFill>
                  <a:srgbClr val="101519"/>
                </a:solidFill>
                <a:latin typeface="Quattrocento Sans"/>
                <a:ea typeface="Quattrocento Sans"/>
                <a:cs typeface="Quattrocento Sans"/>
                <a:sym typeface="Quattrocento Sans"/>
              </a:rPr>
              <a:t>Median: Nilai tengah distribusi berada di antara mean dan modus, juga mengindikasikan distribusi yang skew ke kanan.</a:t>
            </a:r>
            <a:endParaRPr sz="1000">
              <a:solidFill>
                <a:srgbClr val="101519"/>
              </a:solidFill>
              <a:latin typeface="Quattrocento Sans"/>
              <a:ea typeface="Quattrocento Sans"/>
              <a:cs typeface="Quattrocento Sans"/>
              <a:sym typeface="Quattrocento Sans"/>
            </a:endParaRPr>
          </a:p>
          <a:p>
            <a:pPr indent="0" lvl="0" marL="457200" rtl="0" algn="l">
              <a:spcBef>
                <a:spcPts val="0"/>
              </a:spcBef>
              <a:spcAft>
                <a:spcPts val="0"/>
              </a:spcAft>
              <a:buNone/>
            </a:pPr>
            <a:r>
              <a:t/>
            </a:r>
            <a:endParaRPr sz="1000">
              <a:solidFill>
                <a:srgbClr val="101519"/>
              </a:solidFill>
              <a:latin typeface="Quattrocento Sans"/>
              <a:ea typeface="Quattrocento Sans"/>
              <a:cs typeface="Quattrocento Sans"/>
              <a:sym typeface="Quattrocento Sans"/>
            </a:endParaRPr>
          </a:p>
          <a:p>
            <a:pPr indent="-292100" lvl="0" marL="457200" rtl="0" algn="l">
              <a:spcBef>
                <a:spcPts val="0"/>
              </a:spcBef>
              <a:spcAft>
                <a:spcPts val="0"/>
              </a:spcAft>
              <a:buClr>
                <a:srgbClr val="101519"/>
              </a:buClr>
              <a:buSzPts val="1000"/>
              <a:buFont typeface="Quattrocento Sans"/>
              <a:buChar char="●"/>
            </a:pPr>
            <a:r>
              <a:rPr lang="en-GB" sz="1000">
                <a:solidFill>
                  <a:srgbClr val="101519"/>
                </a:solidFill>
                <a:latin typeface="Quattrocento Sans"/>
                <a:ea typeface="Quattrocento Sans"/>
                <a:cs typeface="Quattrocento Sans"/>
                <a:sym typeface="Quattrocento Sans"/>
              </a:rPr>
              <a:t>Variabilitas: Standar deviasi menunjukkan bahwa ada variasi yang signifikan dalam jumlah karakter. Data lebih tersebar di atas mean daripada di bawahnya, yang juga menunjukkan skewness ke kanan.</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rPr b="1" lang="en-GB" sz="1000">
                <a:solidFill>
                  <a:srgbClr val="4998E9"/>
                </a:solidFill>
                <a:latin typeface="Quattrocento Sans"/>
                <a:ea typeface="Quattrocento Sans"/>
                <a:cs typeface="Quattrocento Sans"/>
                <a:sym typeface="Quattrocento Sans"/>
              </a:rPr>
              <a:t>Kesimpulan: </a:t>
            </a:r>
            <a:endParaRPr b="1" sz="1000">
              <a:solidFill>
                <a:srgbClr val="4998E9"/>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rPr lang="en-GB" sz="1000">
                <a:solidFill>
                  <a:srgbClr val="101519"/>
                </a:solidFill>
                <a:latin typeface="Quattrocento Sans"/>
                <a:ea typeface="Quattrocento Sans"/>
                <a:cs typeface="Quattrocento Sans"/>
                <a:sym typeface="Quattrocento Sans"/>
              </a:rPr>
              <a:t>Histogram memberikan pandangan yang jelas bahwa kebanyakan teks cenderung pendek, dengan beberapa tweet yang sangat panjang. </a:t>
            </a:r>
            <a:endParaRPr sz="1000">
              <a:solidFill>
                <a:srgbClr val="101519"/>
              </a:solidFill>
              <a:latin typeface="Quattrocento Sans"/>
              <a:ea typeface="Quattrocento Sans"/>
              <a:cs typeface="Quattrocento Sans"/>
              <a:sym typeface="Quattrocento Sans"/>
            </a:endParaRPr>
          </a:p>
        </p:txBody>
      </p:sp>
      <p:cxnSp>
        <p:nvCxnSpPr>
          <p:cNvPr id="164" name="Google Shape;164;p29"/>
          <p:cNvCxnSpPr/>
          <p:nvPr/>
        </p:nvCxnSpPr>
        <p:spPr>
          <a:xfrm>
            <a:off x="4779350" y="1382329"/>
            <a:ext cx="0" cy="4128572"/>
          </a:xfrm>
          <a:prstGeom prst="straightConnector1">
            <a:avLst/>
          </a:prstGeom>
          <a:noFill/>
          <a:ln cap="flat" cmpd="sng" w="9525">
            <a:solidFill>
              <a:srgbClr val="D8D8D8"/>
            </a:solidFill>
            <a:prstDash val="solid"/>
            <a:miter lim="800000"/>
            <a:headEnd len="sm" w="sm" type="none"/>
            <a:tailEnd len="sm" w="sm" type="none"/>
          </a:ln>
        </p:spPr>
      </p:cxnSp>
      <p:sp>
        <p:nvSpPr>
          <p:cNvPr id="165" name="Google Shape;165;p29"/>
          <p:cNvSpPr txBox="1"/>
          <p:nvPr/>
        </p:nvSpPr>
        <p:spPr>
          <a:xfrm>
            <a:off x="833201" y="1025300"/>
            <a:ext cx="1714500" cy="238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100">
                <a:solidFill>
                  <a:srgbClr val="74797E"/>
                </a:solidFill>
                <a:latin typeface="Quattrocento Sans"/>
                <a:ea typeface="Quattrocento Sans"/>
                <a:cs typeface="Quattrocento Sans"/>
                <a:sym typeface="Quattrocento Sans"/>
              </a:rPr>
              <a:t>Variable : Total Character</a:t>
            </a:r>
            <a:endParaRPr sz="1100">
              <a:solidFill>
                <a:srgbClr val="74797E"/>
              </a:solidFill>
              <a:latin typeface="Quattrocento Sans"/>
              <a:ea typeface="Quattrocento Sans"/>
              <a:cs typeface="Quattrocento Sans"/>
              <a:sym typeface="Quattrocento Sans"/>
            </a:endParaRPr>
          </a:p>
        </p:txBody>
      </p:sp>
      <p:sp>
        <p:nvSpPr>
          <p:cNvPr id="166" name="Google Shape;166;p29"/>
          <p:cNvSpPr txBox="1"/>
          <p:nvPr/>
        </p:nvSpPr>
        <p:spPr>
          <a:xfrm>
            <a:off x="833200" y="826925"/>
            <a:ext cx="1394400" cy="2538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200">
                <a:solidFill>
                  <a:srgbClr val="101519"/>
                </a:solidFill>
                <a:latin typeface="Quattrocento Sans"/>
                <a:ea typeface="Quattrocento Sans"/>
                <a:cs typeface="Quattrocento Sans"/>
                <a:sym typeface="Quattrocento Sans"/>
              </a:rPr>
              <a:t>Univariate Analysis</a:t>
            </a:r>
            <a:endParaRPr sz="1200">
              <a:solidFill>
                <a:srgbClr val="101519"/>
              </a:solidFill>
              <a:latin typeface="Quattrocento Sans"/>
              <a:ea typeface="Quattrocento Sans"/>
              <a:cs typeface="Quattrocento Sans"/>
              <a:sym typeface="Quattrocento Sans"/>
            </a:endParaRPr>
          </a:p>
        </p:txBody>
      </p:sp>
      <p:sp>
        <p:nvSpPr>
          <p:cNvPr id="167" name="Google Shape;167;p29"/>
          <p:cNvSpPr/>
          <p:nvPr/>
        </p:nvSpPr>
        <p:spPr>
          <a:xfrm>
            <a:off x="4408238" y="1101051"/>
            <a:ext cx="122738" cy="23102"/>
          </a:xfrm>
          <a:custGeom>
            <a:rect b="b" l="l" r="r" t="t"/>
            <a:pathLst>
              <a:path extrusionOk="0" h="19126" w="101614">
                <a:moveTo>
                  <a:pt x="92051" y="0"/>
                </a:moveTo>
                <a:cubicBezTo>
                  <a:pt x="97332" y="0"/>
                  <a:pt x="101614" y="4282"/>
                  <a:pt x="101614" y="9563"/>
                </a:cubicBezTo>
                <a:cubicBezTo>
                  <a:pt x="101614" y="14844"/>
                  <a:pt x="97332" y="19126"/>
                  <a:pt x="92051" y="19126"/>
                </a:cubicBezTo>
                <a:cubicBezTo>
                  <a:pt x="86770" y="19126"/>
                  <a:pt x="82488" y="14844"/>
                  <a:pt x="82488" y="9563"/>
                </a:cubicBezTo>
                <a:cubicBezTo>
                  <a:pt x="82488" y="4282"/>
                  <a:pt x="86770" y="0"/>
                  <a:pt x="92051" y="0"/>
                </a:cubicBezTo>
                <a:close/>
                <a:moveTo>
                  <a:pt x="51508" y="0"/>
                </a:moveTo>
                <a:cubicBezTo>
                  <a:pt x="56789" y="0"/>
                  <a:pt x="61071" y="4282"/>
                  <a:pt x="61071" y="9563"/>
                </a:cubicBezTo>
                <a:cubicBezTo>
                  <a:pt x="61071" y="14844"/>
                  <a:pt x="56789" y="19126"/>
                  <a:pt x="51508" y="19126"/>
                </a:cubicBezTo>
                <a:cubicBezTo>
                  <a:pt x="46227" y="19126"/>
                  <a:pt x="41945" y="14844"/>
                  <a:pt x="41945" y="9563"/>
                </a:cubicBezTo>
                <a:cubicBezTo>
                  <a:pt x="41945" y="4282"/>
                  <a:pt x="46227" y="0"/>
                  <a:pt x="51508" y="0"/>
                </a:cubicBezTo>
                <a:close/>
                <a:moveTo>
                  <a:pt x="9563" y="0"/>
                </a:moveTo>
                <a:cubicBezTo>
                  <a:pt x="14844" y="0"/>
                  <a:pt x="19126" y="4282"/>
                  <a:pt x="19126" y="9563"/>
                </a:cubicBezTo>
                <a:cubicBezTo>
                  <a:pt x="19126" y="14844"/>
                  <a:pt x="14844" y="19126"/>
                  <a:pt x="9563" y="19126"/>
                </a:cubicBezTo>
                <a:cubicBezTo>
                  <a:pt x="4282" y="19126"/>
                  <a:pt x="0" y="14844"/>
                  <a:pt x="0" y="9563"/>
                </a:cubicBezTo>
                <a:cubicBezTo>
                  <a:pt x="0" y="4282"/>
                  <a:pt x="4282" y="0"/>
                  <a:pt x="9563" y="0"/>
                </a:cubicBezTo>
                <a:close/>
              </a:path>
            </a:pathLst>
          </a:custGeom>
          <a:solidFill>
            <a:srgbClr val="74797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icture containing text&#10;&#10;Description automatically generated" id="168" name="Google Shape;168;p29"/>
          <p:cNvPicPr preferRelativeResize="0"/>
          <p:nvPr>
            <p:ph idx="3" type="pic"/>
          </p:nvPr>
        </p:nvPicPr>
        <p:blipFill rotWithShape="1">
          <a:blip r:embed="rId3">
            <a:alphaModFix/>
          </a:blip>
          <a:srcRect b="0" l="0" r="0" t="0"/>
          <a:stretch/>
        </p:blipFill>
        <p:spPr>
          <a:xfrm>
            <a:off x="454224" y="852198"/>
            <a:ext cx="386100" cy="386100"/>
          </a:xfrm>
          <a:prstGeom prst="ellipse">
            <a:avLst/>
          </a:prstGeom>
          <a:noFill/>
          <a:ln>
            <a:noFill/>
          </a:ln>
        </p:spPr>
      </p:pic>
      <p:pic>
        <p:nvPicPr>
          <p:cNvPr id="169" name="Google Shape;169;p29"/>
          <p:cNvPicPr preferRelativeResize="0"/>
          <p:nvPr/>
        </p:nvPicPr>
        <p:blipFill>
          <a:blip r:embed="rId4">
            <a:alphaModFix/>
          </a:blip>
          <a:stretch>
            <a:fillRect/>
          </a:stretch>
        </p:blipFill>
        <p:spPr>
          <a:xfrm>
            <a:off x="271475" y="1560822"/>
            <a:ext cx="4384351" cy="2767328"/>
          </a:xfrm>
          <a:prstGeom prst="rect">
            <a:avLst/>
          </a:prstGeom>
          <a:noFill/>
          <a:ln>
            <a:noFill/>
          </a:ln>
        </p:spPr>
      </p:pic>
      <p:sp>
        <p:nvSpPr>
          <p:cNvPr id="170" name="Google Shape;170;p29"/>
          <p:cNvSpPr txBox="1"/>
          <p:nvPr/>
        </p:nvSpPr>
        <p:spPr>
          <a:xfrm>
            <a:off x="2616788" y="4494175"/>
            <a:ext cx="1714500" cy="238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100">
                <a:solidFill>
                  <a:srgbClr val="74797E"/>
                </a:solidFill>
                <a:latin typeface="Quattrocento Sans"/>
                <a:ea typeface="Quattrocento Sans"/>
                <a:cs typeface="Quattrocento Sans"/>
                <a:sym typeface="Quattrocento Sans"/>
              </a:rPr>
              <a:t>* Outlier sudah di hapus</a:t>
            </a:r>
            <a:endParaRPr sz="1100">
              <a:solidFill>
                <a:srgbClr val="74797E"/>
              </a:solidFill>
              <a:latin typeface="Quattrocento Sans"/>
              <a:ea typeface="Quattrocento Sans"/>
              <a:cs typeface="Quattrocento Sans"/>
              <a:sym typeface="Quattrocento Sans"/>
            </a:endParaRPr>
          </a:p>
        </p:txBody>
      </p:sp>
      <p:pic>
        <p:nvPicPr>
          <p:cNvPr id="171" name="Google Shape;171;p29"/>
          <p:cNvPicPr preferRelativeResize="0"/>
          <p:nvPr/>
        </p:nvPicPr>
        <p:blipFill>
          <a:blip r:embed="rId5">
            <a:alphaModFix/>
          </a:blip>
          <a:stretch>
            <a:fillRect/>
          </a:stretch>
        </p:blipFill>
        <p:spPr>
          <a:xfrm>
            <a:off x="454225" y="4282450"/>
            <a:ext cx="1714499" cy="661939"/>
          </a:xfrm>
          <a:prstGeom prst="rect">
            <a:avLst/>
          </a:prstGeom>
          <a:noFill/>
          <a:ln>
            <a:noFill/>
          </a:ln>
        </p:spPr>
      </p:pic>
      <p:sp>
        <p:nvSpPr>
          <p:cNvPr id="172" name="Google Shape;172;p29"/>
          <p:cNvSpPr txBox="1"/>
          <p:nvPr/>
        </p:nvSpPr>
        <p:spPr>
          <a:xfrm>
            <a:off x="3975450" y="376975"/>
            <a:ext cx="22857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Hasil &amp; Kesimpulan</a:t>
            </a:r>
            <a:endParaRPr sz="18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0"/>
          <p:cNvSpPr txBox="1"/>
          <p:nvPr/>
        </p:nvSpPr>
        <p:spPr>
          <a:xfrm>
            <a:off x="4993225" y="1216638"/>
            <a:ext cx="3764700" cy="31476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SzPts val="1100"/>
              <a:buNone/>
            </a:pPr>
            <a:r>
              <a:rPr b="1" lang="en-GB" sz="1000">
                <a:solidFill>
                  <a:srgbClr val="4998E9"/>
                </a:solidFill>
                <a:latin typeface="Quattrocento Sans"/>
                <a:ea typeface="Quattrocento Sans"/>
                <a:cs typeface="Quattrocento Sans"/>
                <a:sym typeface="Quattrocento Sans"/>
              </a:rPr>
              <a:t>Skewness: </a:t>
            </a:r>
            <a:r>
              <a:rPr lang="en-GB" sz="1000">
                <a:solidFill>
                  <a:srgbClr val="101519"/>
                </a:solidFill>
                <a:latin typeface="Quattrocento Sans"/>
                <a:ea typeface="Quattrocento Sans"/>
                <a:cs typeface="Quattrocento Sans"/>
                <a:sym typeface="Quattrocento Sans"/>
              </a:rPr>
              <a:t>Positif Skew menandakan, ada sedikit tweet dengan total Word yang banyak.</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rPr b="1" lang="en-GB" sz="1000">
                <a:solidFill>
                  <a:srgbClr val="4998E9"/>
                </a:solidFill>
                <a:latin typeface="Quattrocento Sans"/>
                <a:ea typeface="Quattrocento Sans"/>
                <a:cs typeface="Quattrocento Sans"/>
                <a:sym typeface="Quattrocento Sans"/>
              </a:rPr>
              <a:t>Central Tendency:	</a:t>
            </a:r>
            <a:endParaRPr b="1" sz="1000">
              <a:solidFill>
                <a:srgbClr val="4998E9"/>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t/>
            </a:r>
            <a:endParaRPr sz="1000">
              <a:solidFill>
                <a:srgbClr val="101519"/>
              </a:solidFill>
              <a:latin typeface="Quattrocento Sans"/>
              <a:ea typeface="Quattrocento Sans"/>
              <a:cs typeface="Quattrocento Sans"/>
              <a:sym typeface="Quattrocento Sans"/>
            </a:endParaRPr>
          </a:p>
          <a:p>
            <a:pPr indent="-292100" lvl="0" marL="457200" rtl="0" algn="l">
              <a:spcBef>
                <a:spcPts val="0"/>
              </a:spcBef>
              <a:spcAft>
                <a:spcPts val="0"/>
              </a:spcAft>
              <a:buClr>
                <a:srgbClr val="101519"/>
              </a:buClr>
              <a:buSzPts val="1000"/>
              <a:buFont typeface="Quattrocento Sans"/>
              <a:buChar char="●"/>
            </a:pPr>
            <a:r>
              <a:rPr lang="en-GB" sz="1000">
                <a:solidFill>
                  <a:srgbClr val="101519"/>
                </a:solidFill>
                <a:latin typeface="Quattrocento Sans"/>
                <a:ea typeface="Quattrocento Sans"/>
                <a:cs typeface="Quattrocento Sans"/>
                <a:sym typeface="Quattrocento Sans"/>
              </a:rPr>
              <a:t>Rata-rata: Diwakili oleh garis merah, nilai rata-rata lebih tinggi daripada modus, yang juga mendukung bukti kemencengan positif.</a:t>
            </a:r>
            <a:endParaRPr sz="1000">
              <a:solidFill>
                <a:srgbClr val="101519"/>
              </a:solidFill>
              <a:latin typeface="Quattrocento Sans"/>
              <a:ea typeface="Quattrocento Sans"/>
              <a:cs typeface="Quattrocento Sans"/>
              <a:sym typeface="Quattrocento Sans"/>
            </a:endParaRPr>
          </a:p>
          <a:p>
            <a:pPr indent="0" lvl="0" marL="457200" rtl="0" algn="l">
              <a:spcBef>
                <a:spcPts val="0"/>
              </a:spcBef>
              <a:spcAft>
                <a:spcPts val="0"/>
              </a:spcAft>
              <a:buNone/>
            </a:pPr>
            <a:r>
              <a:t/>
            </a:r>
            <a:endParaRPr sz="1000">
              <a:solidFill>
                <a:srgbClr val="101519"/>
              </a:solidFill>
              <a:latin typeface="Quattrocento Sans"/>
              <a:ea typeface="Quattrocento Sans"/>
              <a:cs typeface="Quattrocento Sans"/>
              <a:sym typeface="Quattrocento Sans"/>
            </a:endParaRPr>
          </a:p>
          <a:p>
            <a:pPr indent="-292100" lvl="0" marL="457200" rtl="0" algn="l">
              <a:spcBef>
                <a:spcPts val="0"/>
              </a:spcBef>
              <a:spcAft>
                <a:spcPts val="0"/>
              </a:spcAft>
              <a:buClr>
                <a:srgbClr val="101519"/>
              </a:buClr>
              <a:buSzPts val="1000"/>
              <a:buFont typeface="Quattrocento Sans"/>
              <a:buChar char="●"/>
            </a:pPr>
            <a:r>
              <a:rPr lang="en-GB" sz="1000">
                <a:solidFill>
                  <a:srgbClr val="101519"/>
                </a:solidFill>
                <a:latin typeface="Quattrocento Sans"/>
                <a:ea typeface="Quattrocento Sans"/>
                <a:cs typeface="Quattrocento Sans"/>
                <a:sym typeface="Quattrocento Sans"/>
              </a:rPr>
              <a:t>Mode: Mode lebih dekat dengan median, ini menandakan skew positif yang tidak terlalu ekstrem</a:t>
            </a:r>
            <a:endParaRPr sz="1000">
              <a:solidFill>
                <a:srgbClr val="101519"/>
              </a:solidFill>
              <a:latin typeface="Quattrocento Sans"/>
              <a:ea typeface="Quattrocento Sans"/>
              <a:cs typeface="Quattrocento Sans"/>
              <a:sym typeface="Quattrocento Sans"/>
            </a:endParaRPr>
          </a:p>
          <a:p>
            <a:pPr indent="0" lvl="0" marL="457200" rtl="0" algn="l">
              <a:spcBef>
                <a:spcPts val="0"/>
              </a:spcBef>
              <a:spcAft>
                <a:spcPts val="0"/>
              </a:spcAft>
              <a:buNone/>
            </a:pPr>
            <a:r>
              <a:t/>
            </a:r>
            <a:endParaRPr sz="1000">
              <a:solidFill>
                <a:srgbClr val="101519"/>
              </a:solidFill>
              <a:latin typeface="Quattrocento Sans"/>
              <a:ea typeface="Quattrocento Sans"/>
              <a:cs typeface="Quattrocento Sans"/>
              <a:sym typeface="Quattrocento Sans"/>
            </a:endParaRPr>
          </a:p>
          <a:p>
            <a:pPr indent="-292100" lvl="0" marL="457200" rtl="0" algn="l">
              <a:spcBef>
                <a:spcPts val="0"/>
              </a:spcBef>
              <a:spcAft>
                <a:spcPts val="0"/>
              </a:spcAft>
              <a:buClr>
                <a:srgbClr val="101519"/>
              </a:buClr>
              <a:buSzPts val="1000"/>
              <a:buFont typeface="Quattrocento Sans"/>
              <a:buChar char="●"/>
            </a:pPr>
            <a:r>
              <a:rPr lang="en-GB" sz="1000">
                <a:solidFill>
                  <a:srgbClr val="101519"/>
                </a:solidFill>
                <a:latin typeface="Quattrocento Sans"/>
                <a:ea typeface="Quattrocento Sans"/>
                <a:cs typeface="Quattrocento Sans"/>
                <a:sym typeface="Quattrocento Sans"/>
              </a:rPr>
              <a:t>Median: Median berada di antara modus dan rata-rata, menunjukkan bahwa separuh dari data memiliki jumlah kata yang kurang dari atau sama dengan median.</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t/>
            </a:r>
            <a:endParaRPr sz="1000">
              <a:solidFill>
                <a:srgbClr val="101519"/>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rPr b="1" lang="en-GB" sz="1000">
                <a:solidFill>
                  <a:srgbClr val="4998E9"/>
                </a:solidFill>
                <a:latin typeface="Quattrocento Sans"/>
                <a:ea typeface="Quattrocento Sans"/>
                <a:cs typeface="Quattrocento Sans"/>
                <a:sym typeface="Quattrocento Sans"/>
              </a:rPr>
              <a:t>Kesimpulan: </a:t>
            </a:r>
            <a:endParaRPr b="1" sz="1000">
              <a:solidFill>
                <a:srgbClr val="4998E9"/>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rPr lang="en-GB" sz="1000">
                <a:solidFill>
                  <a:srgbClr val="101519"/>
                </a:solidFill>
                <a:latin typeface="Quattrocento Sans"/>
                <a:ea typeface="Quattrocento Sans"/>
                <a:cs typeface="Quattrocento Sans"/>
                <a:sym typeface="Quattrocento Sans"/>
              </a:rPr>
              <a:t>Histogram menunjukkan bahwa kebanyakan teks memiliki jumlah kata yang relatif sedikit, dengan beberapa teks memiliki jumlah kata yang jauh lebih banyak.</a:t>
            </a:r>
            <a:endParaRPr sz="1000">
              <a:solidFill>
                <a:srgbClr val="101519"/>
              </a:solidFill>
              <a:latin typeface="Quattrocento Sans"/>
              <a:ea typeface="Quattrocento Sans"/>
              <a:cs typeface="Quattrocento Sans"/>
              <a:sym typeface="Quattrocento Sans"/>
            </a:endParaRPr>
          </a:p>
        </p:txBody>
      </p:sp>
      <p:cxnSp>
        <p:nvCxnSpPr>
          <p:cNvPr id="178" name="Google Shape;178;p30"/>
          <p:cNvCxnSpPr/>
          <p:nvPr/>
        </p:nvCxnSpPr>
        <p:spPr>
          <a:xfrm>
            <a:off x="4779350" y="1382329"/>
            <a:ext cx="0" cy="4128600"/>
          </a:xfrm>
          <a:prstGeom prst="straightConnector1">
            <a:avLst/>
          </a:prstGeom>
          <a:noFill/>
          <a:ln cap="flat" cmpd="sng" w="9525">
            <a:solidFill>
              <a:srgbClr val="D8D8D8"/>
            </a:solidFill>
            <a:prstDash val="solid"/>
            <a:miter lim="800000"/>
            <a:headEnd len="sm" w="sm" type="none"/>
            <a:tailEnd len="sm" w="sm" type="none"/>
          </a:ln>
        </p:spPr>
      </p:cxnSp>
      <p:sp>
        <p:nvSpPr>
          <p:cNvPr id="179" name="Google Shape;179;p30"/>
          <p:cNvSpPr txBox="1"/>
          <p:nvPr/>
        </p:nvSpPr>
        <p:spPr>
          <a:xfrm>
            <a:off x="833201" y="1025300"/>
            <a:ext cx="1714500" cy="238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100">
                <a:solidFill>
                  <a:srgbClr val="74797E"/>
                </a:solidFill>
                <a:latin typeface="Quattrocento Sans"/>
                <a:ea typeface="Quattrocento Sans"/>
                <a:cs typeface="Quattrocento Sans"/>
                <a:sym typeface="Quattrocento Sans"/>
              </a:rPr>
              <a:t>Variable : Total Word</a:t>
            </a:r>
            <a:endParaRPr sz="1100">
              <a:solidFill>
                <a:srgbClr val="74797E"/>
              </a:solidFill>
              <a:latin typeface="Quattrocento Sans"/>
              <a:ea typeface="Quattrocento Sans"/>
              <a:cs typeface="Quattrocento Sans"/>
              <a:sym typeface="Quattrocento Sans"/>
            </a:endParaRPr>
          </a:p>
        </p:txBody>
      </p:sp>
      <p:sp>
        <p:nvSpPr>
          <p:cNvPr id="180" name="Google Shape;180;p30"/>
          <p:cNvSpPr txBox="1"/>
          <p:nvPr/>
        </p:nvSpPr>
        <p:spPr>
          <a:xfrm>
            <a:off x="833200" y="826925"/>
            <a:ext cx="1394400" cy="2538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200">
                <a:solidFill>
                  <a:srgbClr val="101519"/>
                </a:solidFill>
                <a:latin typeface="Quattrocento Sans"/>
                <a:ea typeface="Quattrocento Sans"/>
                <a:cs typeface="Quattrocento Sans"/>
                <a:sym typeface="Quattrocento Sans"/>
              </a:rPr>
              <a:t>Univariate Analysis</a:t>
            </a:r>
            <a:endParaRPr sz="1200">
              <a:solidFill>
                <a:srgbClr val="101519"/>
              </a:solidFill>
              <a:latin typeface="Quattrocento Sans"/>
              <a:ea typeface="Quattrocento Sans"/>
              <a:cs typeface="Quattrocento Sans"/>
              <a:sym typeface="Quattrocento Sans"/>
            </a:endParaRPr>
          </a:p>
        </p:txBody>
      </p:sp>
      <p:sp>
        <p:nvSpPr>
          <p:cNvPr id="181" name="Google Shape;181;p30"/>
          <p:cNvSpPr/>
          <p:nvPr/>
        </p:nvSpPr>
        <p:spPr>
          <a:xfrm>
            <a:off x="4415838" y="1033701"/>
            <a:ext cx="122699" cy="23095"/>
          </a:xfrm>
          <a:custGeom>
            <a:rect b="b" l="l" r="r" t="t"/>
            <a:pathLst>
              <a:path extrusionOk="0" h="19126" w="101614">
                <a:moveTo>
                  <a:pt x="92051" y="0"/>
                </a:moveTo>
                <a:cubicBezTo>
                  <a:pt x="97332" y="0"/>
                  <a:pt x="101614" y="4282"/>
                  <a:pt x="101614" y="9563"/>
                </a:cubicBezTo>
                <a:cubicBezTo>
                  <a:pt x="101614" y="14844"/>
                  <a:pt x="97332" y="19126"/>
                  <a:pt x="92051" y="19126"/>
                </a:cubicBezTo>
                <a:cubicBezTo>
                  <a:pt x="86770" y="19126"/>
                  <a:pt x="82488" y="14844"/>
                  <a:pt x="82488" y="9563"/>
                </a:cubicBezTo>
                <a:cubicBezTo>
                  <a:pt x="82488" y="4282"/>
                  <a:pt x="86770" y="0"/>
                  <a:pt x="92051" y="0"/>
                </a:cubicBezTo>
                <a:close/>
                <a:moveTo>
                  <a:pt x="51508" y="0"/>
                </a:moveTo>
                <a:cubicBezTo>
                  <a:pt x="56789" y="0"/>
                  <a:pt x="61071" y="4282"/>
                  <a:pt x="61071" y="9563"/>
                </a:cubicBezTo>
                <a:cubicBezTo>
                  <a:pt x="61071" y="14844"/>
                  <a:pt x="56789" y="19126"/>
                  <a:pt x="51508" y="19126"/>
                </a:cubicBezTo>
                <a:cubicBezTo>
                  <a:pt x="46227" y="19126"/>
                  <a:pt x="41945" y="14844"/>
                  <a:pt x="41945" y="9563"/>
                </a:cubicBezTo>
                <a:cubicBezTo>
                  <a:pt x="41945" y="4282"/>
                  <a:pt x="46227" y="0"/>
                  <a:pt x="51508" y="0"/>
                </a:cubicBezTo>
                <a:close/>
                <a:moveTo>
                  <a:pt x="9563" y="0"/>
                </a:moveTo>
                <a:cubicBezTo>
                  <a:pt x="14844" y="0"/>
                  <a:pt x="19126" y="4282"/>
                  <a:pt x="19126" y="9563"/>
                </a:cubicBezTo>
                <a:cubicBezTo>
                  <a:pt x="19126" y="14844"/>
                  <a:pt x="14844" y="19126"/>
                  <a:pt x="9563" y="19126"/>
                </a:cubicBezTo>
                <a:cubicBezTo>
                  <a:pt x="4282" y="19126"/>
                  <a:pt x="0" y="14844"/>
                  <a:pt x="0" y="9563"/>
                </a:cubicBezTo>
                <a:cubicBezTo>
                  <a:pt x="0" y="4282"/>
                  <a:pt x="4282" y="0"/>
                  <a:pt x="9563" y="0"/>
                </a:cubicBezTo>
                <a:close/>
              </a:path>
            </a:pathLst>
          </a:custGeom>
          <a:solidFill>
            <a:srgbClr val="74797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icture containing text&#10;&#10;Description automatically generated" id="182" name="Google Shape;182;p30"/>
          <p:cNvPicPr preferRelativeResize="0"/>
          <p:nvPr>
            <p:ph idx="3" type="pic"/>
          </p:nvPr>
        </p:nvPicPr>
        <p:blipFill rotWithShape="1">
          <a:blip r:embed="rId3">
            <a:alphaModFix/>
          </a:blip>
          <a:srcRect b="0" l="0" r="0" t="0"/>
          <a:stretch/>
        </p:blipFill>
        <p:spPr>
          <a:xfrm>
            <a:off x="454224" y="852198"/>
            <a:ext cx="386100" cy="386100"/>
          </a:xfrm>
          <a:prstGeom prst="ellipse">
            <a:avLst/>
          </a:prstGeom>
          <a:noFill/>
          <a:ln>
            <a:noFill/>
          </a:ln>
        </p:spPr>
      </p:pic>
      <p:sp>
        <p:nvSpPr>
          <p:cNvPr id="183" name="Google Shape;183;p30"/>
          <p:cNvSpPr txBox="1"/>
          <p:nvPr/>
        </p:nvSpPr>
        <p:spPr>
          <a:xfrm>
            <a:off x="2616788" y="4494175"/>
            <a:ext cx="1714500" cy="238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100">
                <a:solidFill>
                  <a:srgbClr val="74797E"/>
                </a:solidFill>
                <a:latin typeface="Quattrocento Sans"/>
                <a:ea typeface="Quattrocento Sans"/>
                <a:cs typeface="Quattrocento Sans"/>
                <a:sym typeface="Quattrocento Sans"/>
              </a:rPr>
              <a:t>* Outlier sudah di hapus</a:t>
            </a:r>
            <a:endParaRPr sz="1100">
              <a:solidFill>
                <a:srgbClr val="74797E"/>
              </a:solidFill>
              <a:latin typeface="Quattrocento Sans"/>
              <a:ea typeface="Quattrocento Sans"/>
              <a:cs typeface="Quattrocento Sans"/>
              <a:sym typeface="Quattrocento Sans"/>
            </a:endParaRPr>
          </a:p>
        </p:txBody>
      </p:sp>
      <p:pic>
        <p:nvPicPr>
          <p:cNvPr id="184" name="Google Shape;184;p30"/>
          <p:cNvPicPr preferRelativeResize="0"/>
          <p:nvPr/>
        </p:nvPicPr>
        <p:blipFill>
          <a:blip r:embed="rId4">
            <a:alphaModFix/>
          </a:blip>
          <a:stretch>
            <a:fillRect/>
          </a:stretch>
        </p:blipFill>
        <p:spPr>
          <a:xfrm>
            <a:off x="270525" y="1477575"/>
            <a:ext cx="4420375" cy="2763150"/>
          </a:xfrm>
          <a:prstGeom prst="rect">
            <a:avLst/>
          </a:prstGeom>
          <a:noFill/>
          <a:ln>
            <a:noFill/>
          </a:ln>
        </p:spPr>
      </p:pic>
      <p:pic>
        <p:nvPicPr>
          <p:cNvPr id="185" name="Google Shape;185;p30"/>
          <p:cNvPicPr preferRelativeResize="0"/>
          <p:nvPr/>
        </p:nvPicPr>
        <p:blipFill>
          <a:blip r:embed="rId5">
            <a:alphaModFix/>
          </a:blip>
          <a:stretch>
            <a:fillRect/>
          </a:stretch>
        </p:blipFill>
        <p:spPr>
          <a:xfrm>
            <a:off x="454225" y="4186700"/>
            <a:ext cx="1773374" cy="731525"/>
          </a:xfrm>
          <a:prstGeom prst="rect">
            <a:avLst/>
          </a:prstGeom>
          <a:noFill/>
          <a:ln>
            <a:noFill/>
          </a:ln>
        </p:spPr>
      </p:pic>
      <p:sp>
        <p:nvSpPr>
          <p:cNvPr id="186" name="Google Shape;186;p30"/>
          <p:cNvSpPr txBox="1"/>
          <p:nvPr/>
        </p:nvSpPr>
        <p:spPr>
          <a:xfrm>
            <a:off x="3975450" y="376975"/>
            <a:ext cx="22857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Hasil &amp; Kesimpulan</a:t>
            </a:r>
            <a:endParaRPr sz="18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1"/>
          <p:cNvSpPr txBox="1"/>
          <p:nvPr/>
        </p:nvSpPr>
        <p:spPr>
          <a:xfrm>
            <a:off x="4993225" y="2316013"/>
            <a:ext cx="3764700" cy="13005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Clr>
                <a:schemeClr val="dk1"/>
              </a:buClr>
              <a:buSzPts val="1100"/>
              <a:buFont typeface="Arial"/>
              <a:buNone/>
            </a:pPr>
            <a:r>
              <a:rPr b="1" lang="en-GB" sz="1000">
                <a:solidFill>
                  <a:srgbClr val="4998E9"/>
                </a:solidFill>
                <a:latin typeface="Quattrocento Sans"/>
                <a:ea typeface="Quattrocento Sans"/>
                <a:cs typeface="Quattrocento Sans"/>
                <a:sym typeface="Quattrocento Sans"/>
              </a:rPr>
              <a:t>INSIGHT</a:t>
            </a:r>
            <a:endParaRPr b="1" sz="1000">
              <a:solidFill>
                <a:srgbClr val="4998E9"/>
              </a:solidFill>
              <a:latin typeface="Quattrocento Sans"/>
              <a:ea typeface="Quattrocento Sans"/>
              <a:cs typeface="Quattrocento Sans"/>
              <a:sym typeface="Quattrocento Sans"/>
            </a:endParaRPr>
          </a:p>
          <a:p>
            <a:pPr indent="457200" lvl="0" marL="0" rtl="0" algn="l">
              <a:spcBef>
                <a:spcPts val="0"/>
              </a:spcBef>
              <a:spcAft>
                <a:spcPts val="0"/>
              </a:spcAft>
              <a:buClr>
                <a:schemeClr val="dk1"/>
              </a:buClr>
              <a:buSzPts val="1100"/>
              <a:buFont typeface="Arial"/>
              <a:buNone/>
            </a:pPr>
            <a:r>
              <a:t/>
            </a:r>
            <a:endParaRPr b="1" sz="1000">
              <a:solidFill>
                <a:srgbClr val="4998E9"/>
              </a:solidFill>
              <a:latin typeface="Quattrocento Sans"/>
              <a:ea typeface="Quattrocento Sans"/>
              <a:cs typeface="Quattrocento Sans"/>
              <a:sym typeface="Quattrocento Sans"/>
            </a:endParaRPr>
          </a:p>
          <a:p>
            <a:pPr indent="457200" lvl="0" marL="0" rtl="0" algn="l">
              <a:spcBef>
                <a:spcPts val="0"/>
              </a:spcBef>
              <a:spcAft>
                <a:spcPts val="0"/>
              </a:spcAft>
              <a:buClr>
                <a:schemeClr val="dk1"/>
              </a:buClr>
              <a:buSzPts val="1100"/>
              <a:buFont typeface="Arial"/>
              <a:buNone/>
            </a:pPr>
            <a:r>
              <a:rPr lang="en-GB" sz="1000">
                <a:solidFill>
                  <a:schemeClr val="dk1"/>
                </a:solidFill>
                <a:latin typeface="Quattrocento Sans"/>
                <a:ea typeface="Quattrocento Sans"/>
                <a:cs typeface="Quattrocento Sans"/>
                <a:sym typeface="Quattrocento Sans"/>
              </a:rPr>
              <a:t>Plot ini menunjukkan hubungan antara Total_Char dan Total_Word dalam tweet. Dapat bahwa saat Total_Char meningkat, Total_Word juga cenderung meningkat, yang masuk akal karena lebih banyak karakter biasanya berarti lebih banyak kata.</a:t>
            </a:r>
            <a:endParaRPr sz="1000">
              <a:solidFill>
                <a:schemeClr val="dk1"/>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b="1" sz="1000">
              <a:solidFill>
                <a:srgbClr val="4998E9"/>
              </a:solidFill>
              <a:latin typeface="Quattrocento Sans"/>
              <a:ea typeface="Quattrocento Sans"/>
              <a:cs typeface="Quattrocento Sans"/>
              <a:sym typeface="Quattrocento Sans"/>
            </a:endParaRPr>
          </a:p>
        </p:txBody>
      </p:sp>
      <p:cxnSp>
        <p:nvCxnSpPr>
          <p:cNvPr id="192" name="Google Shape;192;p31"/>
          <p:cNvCxnSpPr/>
          <p:nvPr/>
        </p:nvCxnSpPr>
        <p:spPr>
          <a:xfrm>
            <a:off x="4779350" y="1382329"/>
            <a:ext cx="0" cy="4128600"/>
          </a:xfrm>
          <a:prstGeom prst="straightConnector1">
            <a:avLst/>
          </a:prstGeom>
          <a:noFill/>
          <a:ln cap="flat" cmpd="sng" w="9525">
            <a:solidFill>
              <a:srgbClr val="D8D8D8"/>
            </a:solidFill>
            <a:prstDash val="solid"/>
            <a:miter lim="800000"/>
            <a:headEnd len="sm" w="sm" type="none"/>
            <a:tailEnd len="sm" w="sm" type="none"/>
          </a:ln>
        </p:spPr>
      </p:cxnSp>
      <p:sp>
        <p:nvSpPr>
          <p:cNvPr id="193" name="Google Shape;193;p31"/>
          <p:cNvSpPr txBox="1"/>
          <p:nvPr/>
        </p:nvSpPr>
        <p:spPr>
          <a:xfrm>
            <a:off x="833201" y="1025300"/>
            <a:ext cx="1714500" cy="238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100">
                <a:solidFill>
                  <a:srgbClr val="74797E"/>
                </a:solidFill>
                <a:latin typeface="Quattrocento Sans"/>
                <a:ea typeface="Quattrocento Sans"/>
                <a:cs typeface="Quattrocento Sans"/>
                <a:sym typeface="Quattrocento Sans"/>
              </a:rPr>
              <a:t>Variable : Total Word</a:t>
            </a:r>
            <a:endParaRPr sz="1100">
              <a:solidFill>
                <a:srgbClr val="74797E"/>
              </a:solidFill>
              <a:latin typeface="Quattrocento Sans"/>
              <a:ea typeface="Quattrocento Sans"/>
              <a:cs typeface="Quattrocento Sans"/>
              <a:sym typeface="Quattrocento Sans"/>
            </a:endParaRPr>
          </a:p>
        </p:txBody>
      </p:sp>
      <p:sp>
        <p:nvSpPr>
          <p:cNvPr id="194" name="Google Shape;194;p31"/>
          <p:cNvSpPr txBox="1"/>
          <p:nvPr/>
        </p:nvSpPr>
        <p:spPr>
          <a:xfrm>
            <a:off x="833200" y="826925"/>
            <a:ext cx="1394400" cy="2538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200">
                <a:solidFill>
                  <a:srgbClr val="101519"/>
                </a:solidFill>
                <a:latin typeface="Quattrocento Sans"/>
                <a:ea typeface="Quattrocento Sans"/>
                <a:cs typeface="Quattrocento Sans"/>
                <a:sym typeface="Quattrocento Sans"/>
              </a:rPr>
              <a:t>Univariate Analysis</a:t>
            </a:r>
            <a:endParaRPr sz="1200">
              <a:solidFill>
                <a:srgbClr val="101519"/>
              </a:solidFill>
              <a:latin typeface="Quattrocento Sans"/>
              <a:ea typeface="Quattrocento Sans"/>
              <a:cs typeface="Quattrocento Sans"/>
              <a:sym typeface="Quattrocento Sans"/>
            </a:endParaRPr>
          </a:p>
        </p:txBody>
      </p:sp>
      <p:sp>
        <p:nvSpPr>
          <p:cNvPr id="195" name="Google Shape;195;p31"/>
          <p:cNvSpPr/>
          <p:nvPr/>
        </p:nvSpPr>
        <p:spPr>
          <a:xfrm>
            <a:off x="4415838" y="1033701"/>
            <a:ext cx="122699" cy="23095"/>
          </a:xfrm>
          <a:custGeom>
            <a:rect b="b" l="l" r="r" t="t"/>
            <a:pathLst>
              <a:path extrusionOk="0" h="19126" w="101614">
                <a:moveTo>
                  <a:pt x="92051" y="0"/>
                </a:moveTo>
                <a:cubicBezTo>
                  <a:pt x="97332" y="0"/>
                  <a:pt x="101614" y="4282"/>
                  <a:pt x="101614" y="9563"/>
                </a:cubicBezTo>
                <a:cubicBezTo>
                  <a:pt x="101614" y="14844"/>
                  <a:pt x="97332" y="19126"/>
                  <a:pt x="92051" y="19126"/>
                </a:cubicBezTo>
                <a:cubicBezTo>
                  <a:pt x="86770" y="19126"/>
                  <a:pt x="82488" y="14844"/>
                  <a:pt x="82488" y="9563"/>
                </a:cubicBezTo>
                <a:cubicBezTo>
                  <a:pt x="82488" y="4282"/>
                  <a:pt x="86770" y="0"/>
                  <a:pt x="92051" y="0"/>
                </a:cubicBezTo>
                <a:close/>
                <a:moveTo>
                  <a:pt x="51508" y="0"/>
                </a:moveTo>
                <a:cubicBezTo>
                  <a:pt x="56789" y="0"/>
                  <a:pt x="61071" y="4282"/>
                  <a:pt x="61071" y="9563"/>
                </a:cubicBezTo>
                <a:cubicBezTo>
                  <a:pt x="61071" y="14844"/>
                  <a:pt x="56789" y="19126"/>
                  <a:pt x="51508" y="19126"/>
                </a:cubicBezTo>
                <a:cubicBezTo>
                  <a:pt x="46227" y="19126"/>
                  <a:pt x="41945" y="14844"/>
                  <a:pt x="41945" y="9563"/>
                </a:cubicBezTo>
                <a:cubicBezTo>
                  <a:pt x="41945" y="4282"/>
                  <a:pt x="46227" y="0"/>
                  <a:pt x="51508" y="0"/>
                </a:cubicBezTo>
                <a:close/>
                <a:moveTo>
                  <a:pt x="9563" y="0"/>
                </a:moveTo>
                <a:cubicBezTo>
                  <a:pt x="14844" y="0"/>
                  <a:pt x="19126" y="4282"/>
                  <a:pt x="19126" y="9563"/>
                </a:cubicBezTo>
                <a:cubicBezTo>
                  <a:pt x="19126" y="14844"/>
                  <a:pt x="14844" y="19126"/>
                  <a:pt x="9563" y="19126"/>
                </a:cubicBezTo>
                <a:cubicBezTo>
                  <a:pt x="4282" y="19126"/>
                  <a:pt x="0" y="14844"/>
                  <a:pt x="0" y="9563"/>
                </a:cubicBezTo>
                <a:cubicBezTo>
                  <a:pt x="0" y="4282"/>
                  <a:pt x="4282" y="0"/>
                  <a:pt x="9563" y="0"/>
                </a:cubicBezTo>
                <a:close/>
              </a:path>
            </a:pathLst>
          </a:custGeom>
          <a:solidFill>
            <a:srgbClr val="74797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icture containing text&#10;&#10;Description automatically generated" id="196" name="Google Shape;196;p31"/>
          <p:cNvPicPr preferRelativeResize="0"/>
          <p:nvPr>
            <p:ph idx="3" type="pic"/>
          </p:nvPr>
        </p:nvPicPr>
        <p:blipFill rotWithShape="1">
          <a:blip r:embed="rId3">
            <a:alphaModFix/>
          </a:blip>
          <a:srcRect b="0" l="0" r="0" t="0"/>
          <a:stretch/>
        </p:blipFill>
        <p:spPr>
          <a:xfrm>
            <a:off x="454224" y="852198"/>
            <a:ext cx="386100" cy="386100"/>
          </a:xfrm>
          <a:prstGeom prst="ellipse">
            <a:avLst/>
          </a:prstGeom>
          <a:noFill/>
          <a:ln>
            <a:noFill/>
          </a:ln>
        </p:spPr>
      </p:pic>
      <p:pic>
        <p:nvPicPr>
          <p:cNvPr id="197" name="Google Shape;197;p31"/>
          <p:cNvPicPr preferRelativeResize="0"/>
          <p:nvPr/>
        </p:nvPicPr>
        <p:blipFill>
          <a:blip r:embed="rId4">
            <a:alphaModFix/>
          </a:blip>
          <a:stretch>
            <a:fillRect/>
          </a:stretch>
        </p:blipFill>
        <p:spPr>
          <a:xfrm>
            <a:off x="391175" y="1701850"/>
            <a:ext cx="4174290" cy="2618099"/>
          </a:xfrm>
          <a:prstGeom prst="rect">
            <a:avLst/>
          </a:prstGeom>
          <a:noFill/>
          <a:ln>
            <a:noFill/>
          </a:ln>
        </p:spPr>
      </p:pic>
      <p:sp>
        <p:nvSpPr>
          <p:cNvPr id="198" name="Google Shape;198;p31"/>
          <p:cNvSpPr txBox="1"/>
          <p:nvPr/>
        </p:nvSpPr>
        <p:spPr>
          <a:xfrm>
            <a:off x="3975450" y="376975"/>
            <a:ext cx="22857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Hasil &amp; Kesimpulan</a:t>
            </a:r>
            <a:endParaRPr sz="18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2"/>
          <p:cNvSpPr txBox="1"/>
          <p:nvPr/>
        </p:nvSpPr>
        <p:spPr>
          <a:xfrm>
            <a:off x="5063950" y="1025288"/>
            <a:ext cx="3764700" cy="39174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SzPts val="1100"/>
              <a:buNone/>
            </a:pPr>
            <a:r>
              <a:rPr b="1" lang="en-GB" sz="1000">
                <a:solidFill>
                  <a:srgbClr val="4998E9"/>
                </a:solidFill>
                <a:latin typeface="Quattrocento Sans"/>
                <a:ea typeface="Quattrocento Sans"/>
                <a:cs typeface="Quattrocento Sans"/>
                <a:sym typeface="Quattrocento Sans"/>
              </a:rPr>
              <a:t>POSITIVE VALUE </a:t>
            </a:r>
            <a:r>
              <a:rPr lang="en-GB" sz="1000">
                <a:solidFill>
                  <a:srgbClr val="CC0000"/>
                </a:solidFill>
                <a:latin typeface="Quattrocento Sans"/>
                <a:ea typeface="Quattrocento Sans"/>
                <a:cs typeface="Quattrocento Sans"/>
                <a:sym typeface="Quattrocento Sans"/>
              </a:rPr>
              <a:t>(RED)</a:t>
            </a:r>
            <a:endParaRPr sz="1000">
              <a:solidFill>
                <a:srgbClr val="CC0000"/>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292100" lvl="0" marL="457200" rtl="0" algn="l">
              <a:spcBef>
                <a:spcPts val="0"/>
              </a:spcBef>
              <a:spcAft>
                <a:spcPts val="0"/>
              </a:spcAft>
              <a:buClr>
                <a:schemeClr val="dk1"/>
              </a:buClr>
              <a:buSzPts val="1000"/>
              <a:buFont typeface="Quattrocento Sans"/>
              <a:buChar char="●"/>
            </a:pPr>
            <a:r>
              <a:rPr lang="en-GB" sz="1000">
                <a:solidFill>
                  <a:schemeClr val="dk1"/>
                </a:solidFill>
                <a:latin typeface="Quattrocento Sans"/>
                <a:ea typeface="Quattrocento Sans"/>
                <a:cs typeface="Quattrocento Sans"/>
                <a:sym typeface="Quattrocento Sans"/>
              </a:rPr>
              <a:t>Individual dan Weak (0.96)</a:t>
            </a:r>
            <a:endParaRPr sz="1000">
              <a:solidFill>
                <a:schemeClr val="dk1"/>
              </a:solidFill>
              <a:latin typeface="Quattrocento Sans"/>
              <a:ea typeface="Quattrocento Sans"/>
              <a:cs typeface="Quattrocento Sans"/>
              <a:sym typeface="Quattrocento Sans"/>
            </a:endParaRPr>
          </a:p>
          <a:p>
            <a:pPr indent="0" lvl="0" marL="45720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0" lvl="0" marL="457200" rtl="0" algn="l">
              <a:spcBef>
                <a:spcPts val="0"/>
              </a:spcBef>
              <a:spcAft>
                <a:spcPts val="0"/>
              </a:spcAft>
              <a:buSzPts val="1100"/>
              <a:buNone/>
            </a:pPr>
            <a:r>
              <a:rPr lang="en-GB" sz="1000">
                <a:solidFill>
                  <a:schemeClr val="dk1"/>
                </a:solidFill>
                <a:latin typeface="Quattrocento Sans"/>
                <a:ea typeface="Quattrocento Sans"/>
                <a:cs typeface="Quattrocento Sans"/>
                <a:sym typeface="Quattrocento Sans"/>
              </a:rPr>
              <a:t>Hate Speech yang ditujukan kepada individu termasuk dalam kategori Hate Speech yang lemah</a:t>
            </a:r>
            <a:endParaRPr sz="1000">
              <a:solidFill>
                <a:schemeClr val="dk1"/>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292100" lvl="0" marL="457200" rtl="0" algn="l">
              <a:spcBef>
                <a:spcPts val="0"/>
              </a:spcBef>
              <a:spcAft>
                <a:spcPts val="0"/>
              </a:spcAft>
              <a:buClr>
                <a:schemeClr val="dk1"/>
              </a:buClr>
              <a:buSzPts val="1000"/>
              <a:buFont typeface="Quattrocento Sans"/>
              <a:buChar char="●"/>
            </a:pPr>
            <a:r>
              <a:rPr lang="en-GB" sz="1000">
                <a:solidFill>
                  <a:schemeClr val="dk1"/>
                </a:solidFill>
                <a:latin typeface="Quattrocento Sans"/>
                <a:ea typeface="Quattrocento Sans"/>
                <a:cs typeface="Quattrocento Sans"/>
                <a:sym typeface="Quattrocento Sans"/>
              </a:rPr>
              <a:t>Group dan Moderate (0.92)</a:t>
            </a:r>
            <a:endParaRPr sz="1000">
              <a:solidFill>
                <a:schemeClr val="dk1"/>
              </a:solidFill>
              <a:latin typeface="Quattrocento Sans"/>
              <a:ea typeface="Quattrocento Sans"/>
              <a:cs typeface="Quattrocento Sans"/>
              <a:sym typeface="Quattrocento Sans"/>
            </a:endParaRPr>
          </a:p>
          <a:p>
            <a:pPr indent="0" lvl="0" marL="45720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0" lvl="0" marL="457200" rtl="0" algn="l">
              <a:spcBef>
                <a:spcPts val="0"/>
              </a:spcBef>
              <a:spcAft>
                <a:spcPts val="0"/>
              </a:spcAft>
              <a:buSzPts val="1100"/>
              <a:buNone/>
            </a:pPr>
            <a:r>
              <a:rPr lang="en-GB" sz="1000">
                <a:solidFill>
                  <a:schemeClr val="dk1"/>
                </a:solidFill>
                <a:latin typeface="Quattrocento Sans"/>
                <a:ea typeface="Quattrocento Sans"/>
                <a:cs typeface="Quattrocento Sans"/>
                <a:sym typeface="Quattrocento Sans"/>
              </a:rPr>
              <a:t>kasus-kasus Hate Speech yang ditujukan kepada kelompok atau grup cenderung termasuk dalam kategorikan tingkat Hate Speech moderat/lumayan kejam.</a:t>
            </a:r>
            <a:endParaRPr sz="1000">
              <a:solidFill>
                <a:schemeClr val="dk1"/>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SzPts val="1100"/>
              <a:buNone/>
            </a:pPr>
            <a:r>
              <a:rPr b="1" lang="en-GB" sz="1000">
                <a:solidFill>
                  <a:srgbClr val="4998E9"/>
                </a:solidFill>
                <a:latin typeface="Quattrocento Sans"/>
                <a:ea typeface="Quattrocento Sans"/>
                <a:cs typeface="Quattrocento Sans"/>
                <a:sym typeface="Quattrocento Sans"/>
              </a:rPr>
              <a:t>NEGATIVE VALUE </a:t>
            </a:r>
            <a:r>
              <a:rPr b="1" lang="en-GB" sz="1000">
                <a:solidFill>
                  <a:srgbClr val="1C4587"/>
                </a:solidFill>
                <a:latin typeface="Quattrocento Sans"/>
                <a:ea typeface="Quattrocento Sans"/>
                <a:cs typeface="Quattrocento Sans"/>
                <a:sym typeface="Quattrocento Sans"/>
              </a:rPr>
              <a:t>(DARK BLUE)</a:t>
            </a:r>
            <a:endParaRPr b="1" sz="1000">
              <a:solidFill>
                <a:srgbClr val="1C4587"/>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292100" lvl="0" marL="457200" rtl="0" algn="l">
              <a:spcBef>
                <a:spcPts val="0"/>
              </a:spcBef>
              <a:spcAft>
                <a:spcPts val="0"/>
              </a:spcAft>
              <a:buClr>
                <a:schemeClr val="dk1"/>
              </a:buClr>
              <a:buSzPts val="1000"/>
              <a:buFont typeface="Quattrocento Sans"/>
              <a:buChar char="●"/>
            </a:pPr>
            <a:r>
              <a:rPr lang="en-GB" sz="1000">
                <a:solidFill>
                  <a:schemeClr val="dk1"/>
                </a:solidFill>
                <a:latin typeface="Quattrocento Sans"/>
                <a:ea typeface="Quattrocento Sans"/>
                <a:cs typeface="Quattrocento Sans"/>
                <a:sym typeface="Quattrocento Sans"/>
              </a:rPr>
              <a:t>Individual dan Group (-0.26)</a:t>
            </a:r>
            <a:endParaRPr sz="1000">
              <a:solidFill>
                <a:schemeClr val="dk1"/>
              </a:solidFill>
              <a:latin typeface="Quattrocento Sans"/>
              <a:ea typeface="Quattrocento Sans"/>
              <a:cs typeface="Quattrocento Sans"/>
              <a:sym typeface="Quattrocento Sans"/>
            </a:endParaRPr>
          </a:p>
          <a:p>
            <a:pPr indent="0" lvl="0" marL="45720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0" lvl="0" marL="457200" rtl="0" algn="l">
              <a:spcBef>
                <a:spcPts val="0"/>
              </a:spcBef>
              <a:spcAft>
                <a:spcPts val="0"/>
              </a:spcAft>
              <a:buSzPts val="1100"/>
              <a:buNone/>
            </a:pPr>
            <a:r>
              <a:rPr lang="en-GB" sz="1000">
                <a:solidFill>
                  <a:schemeClr val="dk1"/>
                </a:solidFill>
                <a:latin typeface="Quattrocento Sans"/>
                <a:ea typeface="Quattrocento Sans"/>
                <a:cs typeface="Quattrocento Sans"/>
                <a:sym typeface="Quattrocento Sans"/>
              </a:rPr>
              <a:t>Semakin banyak Hate speech yang ditujukan kepada individual, ada kecenderungan lebih rendah dibandingkan Hate Specch pada group.</a:t>
            </a:r>
            <a:endParaRPr sz="1000">
              <a:solidFill>
                <a:schemeClr val="dk1"/>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292100" lvl="0" marL="457200" rtl="0" algn="l">
              <a:spcBef>
                <a:spcPts val="0"/>
              </a:spcBef>
              <a:spcAft>
                <a:spcPts val="0"/>
              </a:spcAft>
              <a:buClr>
                <a:schemeClr val="dk1"/>
              </a:buClr>
              <a:buSzPts val="1000"/>
              <a:buFont typeface="Quattrocento Sans"/>
              <a:buChar char="●"/>
            </a:pPr>
            <a:r>
              <a:rPr lang="en-GB" sz="1000">
                <a:solidFill>
                  <a:schemeClr val="dk1"/>
                </a:solidFill>
                <a:latin typeface="Quattrocento Sans"/>
                <a:ea typeface="Quattrocento Sans"/>
                <a:cs typeface="Quattrocento Sans"/>
                <a:sym typeface="Quattrocento Sans"/>
              </a:rPr>
              <a:t>Group dan Weak (-0.25)</a:t>
            </a:r>
            <a:endParaRPr sz="1000">
              <a:solidFill>
                <a:schemeClr val="dk1"/>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t/>
            </a:r>
            <a:endParaRPr sz="1000">
              <a:solidFill>
                <a:schemeClr val="dk1"/>
              </a:solidFill>
              <a:latin typeface="Quattrocento Sans"/>
              <a:ea typeface="Quattrocento Sans"/>
              <a:cs typeface="Quattrocento Sans"/>
              <a:sym typeface="Quattrocento Sans"/>
            </a:endParaRPr>
          </a:p>
          <a:p>
            <a:pPr indent="457200" lvl="0" marL="0" rtl="0" algn="l">
              <a:spcBef>
                <a:spcPts val="0"/>
              </a:spcBef>
              <a:spcAft>
                <a:spcPts val="0"/>
              </a:spcAft>
              <a:buSzPts val="1100"/>
              <a:buNone/>
            </a:pPr>
            <a:r>
              <a:rPr lang="en-GB" sz="1000">
                <a:solidFill>
                  <a:schemeClr val="dk1"/>
                </a:solidFill>
                <a:latin typeface="Quattrocento Sans"/>
                <a:ea typeface="Quattrocento Sans"/>
                <a:cs typeface="Quattrocento Sans"/>
                <a:sym typeface="Quattrocento Sans"/>
              </a:rPr>
              <a:t>Semakin banyak Hate Speech pada group, belum tentu Hatespeech pada group berada di level Hate Speech Weak</a:t>
            </a:r>
            <a:endParaRPr b="1" sz="1000">
              <a:solidFill>
                <a:srgbClr val="4998E9"/>
              </a:solidFill>
              <a:latin typeface="Quattrocento Sans"/>
              <a:ea typeface="Quattrocento Sans"/>
              <a:cs typeface="Quattrocento Sans"/>
              <a:sym typeface="Quattrocento Sans"/>
            </a:endParaRPr>
          </a:p>
        </p:txBody>
      </p:sp>
      <p:cxnSp>
        <p:nvCxnSpPr>
          <p:cNvPr id="204" name="Google Shape;204;p32"/>
          <p:cNvCxnSpPr/>
          <p:nvPr/>
        </p:nvCxnSpPr>
        <p:spPr>
          <a:xfrm>
            <a:off x="4779350" y="1382329"/>
            <a:ext cx="0" cy="4128600"/>
          </a:xfrm>
          <a:prstGeom prst="straightConnector1">
            <a:avLst/>
          </a:prstGeom>
          <a:noFill/>
          <a:ln cap="flat" cmpd="sng" w="9525">
            <a:solidFill>
              <a:srgbClr val="D8D8D8"/>
            </a:solidFill>
            <a:prstDash val="solid"/>
            <a:miter lim="800000"/>
            <a:headEnd len="sm" w="sm" type="none"/>
            <a:tailEnd len="sm" w="sm" type="none"/>
          </a:ln>
        </p:spPr>
      </p:cxnSp>
      <p:sp>
        <p:nvSpPr>
          <p:cNvPr id="205" name="Google Shape;205;p32"/>
          <p:cNvSpPr txBox="1"/>
          <p:nvPr/>
        </p:nvSpPr>
        <p:spPr>
          <a:xfrm>
            <a:off x="833201" y="1025300"/>
            <a:ext cx="1714500" cy="238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100">
                <a:solidFill>
                  <a:srgbClr val="74797E"/>
                </a:solidFill>
                <a:latin typeface="Quattrocento Sans"/>
                <a:ea typeface="Quattrocento Sans"/>
                <a:cs typeface="Quattrocento Sans"/>
                <a:sym typeface="Quattrocento Sans"/>
              </a:rPr>
              <a:t>Variable : Total Word</a:t>
            </a:r>
            <a:endParaRPr sz="1100">
              <a:solidFill>
                <a:srgbClr val="74797E"/>
              </a:solidFill>
              <a:latin typeface="Quattrocento Sans"/>
              <a:ea typeface="Quattrocento Sans"/>
              <a:cs typeface="Quattrocento Sans"/>
              <a:sym typeface="Quattrocento Sans"/>
            </a:endParaRPr>
          </a:p>
        </p:txBody>
      </p:sp>
      <p:sp>
        <p:nvSpPr>
          <p:cNvPr id="206" name="Google Shape;206;p32"/>
          <p:cNvSpPr txBox="1"/>
          <p:nvPr/>
        </p:nvSpPr>
        <p:spPr>
          <a:xfrm>
            <a:off x="833200" y="826925"/>
            <a:ext cx="1394400" cy="2538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200">
                <a:solidFill>
                  <a:srgbClr val="101519"/>
                </a:solidFill>
                <a:latin typeface="Quattrocento Sans"/>
                <a:ea typeface="Quattrocento Sans"/>
                <a:cs typeface="Quattrocento Sans"/>
                <a:sym typeface="Quattrocento Sans"/>
              </a:rPr>
              <a:t>Univariate Analysis</a:t>
            </a:r>
            <a:endParaRPr sz="1200">
              <a:solidFill>
                <a:srgbClr val="101519"/>
              </a:solidFill>
              <a:latin typeface="Quattrocento Sans"/>
              <a:ea typeface="Quattrocento Sans"/>
              <a:cs typeface="Quattrocento Sans"/>
              <a:sym typeface="Quattrocento Sans"/>
            </a:endParaRPr>
          </a:p>
        </p:txBody>
      </p:sp>
      <p:sp>
        <p:nvSpPr>
          <p:cNvPr id="207" name="Google Shape;207;p32"/>
          <p:cNvSpPr/>
          <p:nvPr/>
        </p:nvSpPr>
        <p:spPr>
          <a:xfrm>
            <a:off x="4415838" y="1033701"/>
            <a:ext cx="122699" cy="23095"/>
          </a:xfrm>
          <a:custGeom>
            <a:rect b="b" l="l" r="r" t="t"/>
            <a:pathLst>
              <a:path extrusionOk="0" h="19126" w="101614">
                <a:moveTo>
                  <a:pt x="92051" y="0"/>
                </a:moveTo>
                <a:cubicBezTo>
                  <a:pt x="97332" y="0"/>
                  <a:pt x="101614" y="4282"/>
                  <a:pt x="101614" y="9563"/>
                </a:cubicBezTo>
                <a:cubicBezTo>
                  <a:pt x="101614" y="14844"/>
                  <a:pt x="97332" y="19126"/>
                  <a:pt x="92051" y="19126"/>
                </a:cubicBezTo>
                <a:cubicBezTo>
                  <a:pt x="86770" y="19126"/>
                  <a:pt x="82488" y="14844"/>
                  <a:pt x="82488" y="9563"/>
                </a:cubicBezTo>
                <a:cubicBezTo>
                  <a:pt x="82488" y="4282"/>
                  <a:pt x="86770" y="0"/>
                  <a:pt x="92051" y="0"/>
                </a:cubicBezTo>
                <a:close/>
                <a:moveTo>
                  <a:pt x="51508" y="0"/>
                </a:moveTo>
                <a:cubicBezTo>
                  <a:pt x="56789" y="0"/>
                  <a:pt x="61071" y="4282"/>
                  <a:pt x="61071" y="9563"/>
                </a:cubicBezTo>
                <a:cubicBezTo>
                  <a:pt x="61071" y="14844"/>
                  <a:pt x="56789" y="19126"/>
                  <a:pt x="51508" y="19126"/>
                </a:cubicBezTo>
                <a:cubicBezTo>
                  <a:pt x="46227" y="19126"/>
                  <a:pt x="41945" y="14844"/>
                  <a:pt x="41945" y="9563"/>
                </a:cubicBezTo>
                <a:cubicBezTo>
                  <a:pt x="41945" y="4282"/>
                  <a:pt x="46227" y="0"/>
                  <a:pt x="51508" y="0"/>
                </a:cubicBezTo>
                <a:close/>
                <a:moveTo>
                  <a:pt x="9563" y="0"/>
                </a:moveTo>
                <a:cubicBezTo>
                  <a:pt x="14844" y="0"/>
                  <a:pt x="19126" y="4282"/>
                  <a:pt x="19126" y="9563"/>
                </a:cubicBezTo>
                <a:cubicBezTo>
                  <a:pt x="19126" y="14844"/>
                  <a:pt x="14844" y="19126"/>
                  <a:pt x="9563" y="19126"/>
                </a:cubicBezTo>
                <a:cubicBezTo>
                  <a:pt x="4282" y="19126"/>
                  <a:pt x="0" y="14844"/>
                  <a:pt x="0" y="9563"/>
                </a:cubicBezTo>
                <a:cubicBezTo>
                  <a:pt x="0" y="4282"/>
                  <a:pt x="4282" y="0"/>
                  <a:pt x="9563" y="0"/>
                </a:cubicBezTo>
                <a:close/>
              </a:path>
            </a:pathLst>
          </a:custGeom>
          <a:solidFill>
            <a:srgbClr val="74797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 picture containing text&#10;&#10;Description automatically generated" id="208" name="Google Shape;208;p32"/>
          <p:cNvPicPr preferRelativeResize="0"/>
          <p:nvPr>
            <p:ph idx="3" type="pic"/>
          </p:nvPr>
        </p:nvPicPr>
        <p:blipFill rotWithShape="1">
          <a:blip r:embed="rId3">
            <a:alphaModFix/>
          </a:blip>
          <a:srcRect b="0" l="0" r="0" t="0"/>
          <a:stretch/>
        </p:blipFill>
        <p:spPr>
          <a:xfrm>
            <a:off x="454224" y="852198"/>
            <a:ext cx="386100" cy="386100"/>
          </a:xfrm>
          <a:prstGeom prst="ellipse">
            <a:avLst/>
          </a:prstGeom>
          <a:noFill/>
          <a:ln>
            <a:noFill/>
          </a:ln>
        </p:spPr>
      </p:pic>
      <p:pic>
        <p:nvPicPr>
          <p:cNvPr id="209" name="Google Shape;209;p32"/>
          <p:cNvPicPr preferRelativeResize="0"/>
          <p:nvPr/>
        </p:nvPicPr>
        <p:blipFill>
          <a:blip r:embed="rId4">
            <a:alphaModFix/>
          </a:blip>
          <a:stretch>
            <a:fillRect/>
          </a:stretch>
        </p:blipFill>
        <p:spPr>
          <a:xfrm>
            <a:off x="356575" y="1424050"/>
            <a:ext cx="4106755" cy="3574902"/>
          </a:xfrm>
          <a:prstGeom prst="rect">
            <a:avLst/>
          </a:prstGeom>
          <a:noFill/>
          <a:ln>
            <a:noFill/>
          </a:ln>
        </p:spPr>
      </p:pic>
      <p:sp>
        <p:nvSpPr>
          <p:cNvPr id="210" name="Google Shape;210;p32"/>
          <p:cNvSpPr txBox="1"/>
          <p:nvPr/>
        </p:nvSpPr>
        <p:spPr>
          <a:xfrm>
            <a:off x="3975450" y="376975"/>
            <a:ext cx="22857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1800">
                <a:solidFill>
                  <a:srgbClr val="101519"/>
                </a:solidFill>
                <a:latin typeface="Quattrocento Sans"/>
                <a:ea typeface="Quattrocento Sans"/>
                <a:cs typeface="Quattrocento Sans"/>
                <a:sym typeface="Quattrocento Sans"/>
              </a:rPr>
              <a:t>Hasil &amp; Kesimpulan</a:t>
            </a:r>
            <a:endParaRPr sz="1800">
              <a:solidFill>
                <a:srgbClr val="101519"/>
              </a:solidFill>
              <a:latin typeface="Quattrocento Sans"/>
              <a:ea typeface="Quattrocento Sans"/>
              <a:cs typeface="Quattrocento Sans"/>
              <a:sym typeface="Quattrocento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